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463" r:id="rId3"/>
    <p:sldId id="474" r:id="rId4"/>
    <p:sldId id="482" r:id="rId5"/>
    <p:sldId id="464" r:id="rId6"/>
    <p:sldId id="465" r:id="rId7"/>
    <p:sldId id="468" r:id="rId8"/>
    <p:sldId id="467" r:id="rId9"/>
    <p:sldId id="471" r:id="rId10"/>
    <p:sldId id="469" r:id="rId11"/>
    <p:sldId id="475" r:id="rId12"/>
    <p:sldId id="476" r:id="rId13"/>
    <p:sldId id="477" r:id="rId14"/>
    <p:sldId id="478" r:id="rId15"/>
    <p:sldId id="479" r:id="rId16"/>
    <p:sldId id="480" r:id="rId17"/>
    <p:sldId id="473" r:id="rId18"/>
    <p:sldId id="481" r:id="rId19"/>
    <p:sldId id="500" r:id="rId20"/>
    <p:sldId id="484" r:id="rId21"/>
    <p:sldId id="485" r:id="rId22"/>
    <p:sldId id="488" r:id="rId23"/>
    <p:sldId id="483" r:id="rId24"/>
    <p:sldId id="490" r:id="rId25"/>
    <p:sldId id="491" r:id="rId26"/>
    <p:sldId id="492" r:id="rId27"/>
    <p:sldId id="493" r:id="rId28"/>
    <p:sldId id="494" r:id="rId29"/>
    <p:sldId id="487" r:id="rId30"/>
    <p:sldId id="496" r:id="rId31"/>
    <p:sldId id="497" r:id="rId32"/>
    <p:sldId id="495" r:id="rId33"/>
    <p:sldId id="489" r:id="rId34"/>
    <p:sldId id="507" r:id="rId35"/>
    <p:sldId id="486" r:id="rId36"/>
    <p:sldId id="498" r:id="rId37"/>
    <p:sldId id="499" r:id="rId38"/>
    <p:sldId id="504" r:id="rId39"/>
    <p:sldId id="502" r:id="rId40"/>
    <p:sldId id="503" r:id="rId41"/>
    <p:sldId id="501" r:id="rId42"/>
    <p:sldId id="505" r:id="rId43"/>
    <p:sldId id="50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100" d="100"/>
          <a:sy n="100" d="100"/>
        </p:scale>
        <p:origin x="1164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5:32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0,'1101'0,"-1088"0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13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48,'483'11,"-374"-7,463-1,-312-4,-136-6,234-42,-326 43,-17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1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0 113,'201'2,"225"-4,-52-34,-99 6,-219 26,-1-3,96-25,-141 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3:59:54.5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14,'973'0,"-824"12,7-1,1715-11,-1735-12,-92 6,53 0,-73 7,-11-1,1 1,0-2,0 0,-1 0,21-6,-19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4:01:29.5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28,'1701'0,"-1659"-2,56-10,-55 6,59-2,-50 9,-30-1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4:01:30.8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1,'5'0,"5"0,7 0,3 0,4 0,2 0,2 0,-1 0,1 0,-1 0,10 0,2 0,3 0,0 0,-4 0,-3 0,-3 0,-7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4:01:31.98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0,'4'0,"7"0,5 5,5 1,7 5,4-1,6 4,0 3,-1-1,-3-3,-3-4,-2-4,-1-2,-1-2,-1-1,0-1,-4 5,-7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4:44:02.72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58,'5'-4,"-1"0,2 0,-1 1,0 0,1 0,-1 0,1 1,0-1,0 1,7-1,64-9,-61 11,131-9,168 10,-118 3,303-3,-477 1,1 2,35 7,-34-5,50 4,295-8,-175-3,-172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7T14:44:04.8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1,'0'821,"3"-789,1-1,2 1,0-1,3 0,0 0,17 34,-19-49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2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0 135,'28'-2,"-1"0,50-13,-6 1,158-26,141-17,-14 53,-185 7,208 17,-176-5,-195-15,412 14,-406-14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3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1,'1613'0,"-1598"0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4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1,'1231'0,"-1034"16,-61-16,-116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6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69,'21'-1,"0"-2,-1 0,39-11,13-2,41 0,122 1,117 14,-214 2,529 1,-637-2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7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0,'1417'0,"-1397"0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8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34,'331'2,"353"-4,-469-15,35 1,-235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09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0,'1261'0,"-1244"0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22:07:11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0,'92'5,"-1"4,119 26,-188-31,242 31,-222-29,0-2,65-2,-60-2,77 9,-78-4,90-3,-82-3,-39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0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237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0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フル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407696"/>
            <a:ext cx="12192000" cy="5450304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6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56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33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60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4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61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8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3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1370"/>
            <a:ext cx="10515600" cy="4825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ABB42-FC00-447F-9D8E-9C39B6DBDA6F}" type="datetimeFigureOut">
              <a:rPr kumimoji="1" lang="ja-JP" altLang="en-US" smtClean="0"/>
              <a:t>2023/7/28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A9D2-B19C-4839-9DFE-2C46791833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70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customXml" Target="../ink/ink1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customXml" Target="../ink/ink1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" TargetMode="External"/><Relationship Id="rId3" Type="http://schemas.openxmlformats.org/officeDocument/2006/relationships/hyperlink" Target="https://www.oreilly.com/library/view/introduction-to-machine/9781449369880/" TargetMode="External"/><Relationship Id="rId7" Type="http://schemas.openxmlformats.org/officeDocument/2006/relationships/hyperlink" Target="https://www.tensorflow.org/?hl=e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ghtgbm.readthedocs.io/en/stable/" TargetMode="External"/><Relationship Id="rId5" Type="http://schemas.openxmlformats.org/officeDocument/2006/relationships/hyperlink" Target="https://scikit-learn.org/stable/index.html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github.com/amueller/introduction_to_ml_with_python" TargetMode="External"/><Relationship Id="rId9" Type="http://schemas.openxmlformats.org/officeDocument/2006/relationships/hyperlink" Target="https://www.kaggle.com/co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18" Type="http://schemas.openxmlformats.org/officeDocument/2006/relationships/customXml" Target="../ink/ink9.xml"/><Relationship Id="rId3" Type="http://schemas.openxmlformats.org/officeDocument/2006/relationships/image" Target="../media/image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" Type="http://schemas.openxmlformats.org/officeDocument/2006/relationships/image" Target="../media/image8.jpe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customXml" Target="../ink/ink5.xml"/><Relationship Id="rId19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ja-JP" dirty="0"/>
              <a:t>Coding seminar</a:t>
            </a:r>
            <a:endParaRPr kumimoji="1" lang="ja-JP" altLang="en-US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2667000" y="492487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Ikue Hirata, PhD</a:t>
            </a:r>
          </a:p>
          <a:p>
            <a:r>
              <a:rPr lang="en-US" altLang="ja-JP" dirty="0"/>
              <a:t>ikue.hirata@iit.it</a:t>
            </a:r>
          </a:p>
          <a:p>
            <a:endParaRPr lang="en-US" altLang="ja-JP" dirty="0"/>
          </a:p>
        </p:txBody>
      </p:sp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76913ABF-FA84-3F88-5D10-16E0D0D66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24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28/07/2023</a:t>
            </a:r>
          </a:p>
          <a:p>
            <a:r>
              <a:rPr lang="en-US" altLang="ja-JP" sz="2800" dirty="0"/>
              <a:t>Lesson 4:</a:t>
            </a:r>
            <a:br>
              <a:rPr lang="en-US" altLang="ja-JP" sz="2800" dirty="0"/>
            </a:br>
            <a:r>
              <a:rPr lang="en-US" altLang="ja-JP" sz="2800" dirty="0"/>
              <a:t>Brief introduction to machine learning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17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D70-2B35-5D48-1AEB-53D6EB4F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Visualize whole database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3ADBBF-35A1-2271-15F9-C9AD2C48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839" y="1408113"/>
            <a:ext cx="6146322" cy="5449887"/>
          </a:xfrm>
        </p:spPr>
      </p:pic>
    </p:spTree>
    <p:extLst>
      <p:ext uri="{BB962C8B-B14F-4D97-AF65-F5344CB8AC3E}">
        <p14:creationId xmlns:p14="http://schemas.microsoft.com/office/powerpoint/2010/main" val="12999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FB1C-E288-AFC5-CE47-36187070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test split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AF726-5CDE-5B41-CC55-666460E0C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2" y="1408113"/>
            <a:ext cx="12089136" cy="54498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98B825-7A2A-2DA2-7291-4B71D6D4BCF3}"/>
              </a:ext>
            </a:extLst>
          </p:cNvPr>
          <p:cNvSpPr/>
          <p:nvPr/>
        </p:nvSpPr>
        <p:spPr>
          <a:xfrm>
            <a:off x="2605767" y="3721780"/>
            <a:ext cx="6980465" cy="661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Whole dataset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20F066-F293-FF6E-6655-B7CEC228191F}"/>
              </a:ext>
            </a:extLst>
          </p:cNvPr>
          <p:cNvGrpSpPr/>
          <p:nvPr/>
        </p:nvGrpSpPr>
        <p:grpSpPr>
          <a:xfrm>
            <a:off x="2605766" y="4788578"/>
            <a:ext cx="6980466" cy="661309"/>
            <a:chOff x="2605766" y="3716109"/>
            <a:chExt cx="6980466" cy="66130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D0C040-483A-9035-CF95-08F80102EF27}"/>
                </a:ext>
              </a:extLst>
            </p:cNvPr>
            <p:cNvSpPr/>
            <p:nvPr/>
          </p:nvSpPr>
          <p:spPr>
            <a:xfrm>
              <a:off x="2605766" y="3716111"/>
              <a:ext cx="953863" cy="661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C301F5-728B-10FB-75B3-1E9CBCA9109A}"/>
                </a:ext>
              </a:extLst>
            </p:cNvPr>
            <p:cNvSpPr/>
            <p:nvPr/>
          </p:nvSpPr>
          <p:spPr>
            <a:xfrm>
              <a:off x="3559629" y="3716110"/>
              <a:ext cx="612321" cy="6613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A281EF-8E42-D4E4-6490-6B4535CD8EB3}"/>
                </a:ext>
              </a:extLst>
            </p:cNvPr>
            <p:cNvSpPr/>
            <p:nvPr/>
          </p:nvSpPr>
          <p:spPr>
            <a:xfrm>
              <a:off x="4171950" y="3716109"/>
              <a:ext cx="1942013" cy="661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D31D60-AC4E-B161-BD81-2B74FC6057CB}"/>
                </a:ext>
              </a:extLst>
            </p:cNvPr>
            <p:cNvSpPr/>
            <p:nvPr/>
          </p:nvSpPr>
          <p:spPr>
            <a:xfrm>
              <a:off x="6113963" y="3716111"/>
              <a:ext cx="953863" cy="6613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6B0D05-001B-8958-4641-70083D01C781}"/>
                </a:ext>
              </a:extLst>
            </p:cNvPr>
            <p:cNvSpPr/>
            <p:nvPr/>
          </p:nvSpPr>
          <p:spPr>
            <a:xfrm>
              <a:off x="7067826" y="3716110"/>
              <a:ext cx="612321" cy="661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277FB-05F4-5948-A809-A0CAD710E423}"/>
                </a:ext>
              </a:extLst>
            </p:cNvPr>
            <p:cNvSpPr/>
            <p:nvPr/>
          </p:nvSpPr>
          <p:spPr>
            <a:xfrm>
              <a:off x="7680147" y="3716109"/>
              <a:ext cx="1906085" cy="6613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D2DCF07-B039-C658-0320-589867B4631A}"/>
                  </a:ext>
                </a:extLst>
              </p14:cNvPr>
              <p14:cNvContentPartPr/>
              <p14:nvPr/>
            </p14:nvContentPartPr>
            <p14:xfrm>
              <a:off x="6433187" y="2721767"/>
              <a:ext cx="1284480" cy="13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D2DCF07-B039-C658-0320-589867B463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3547" y="2541767"/>
                <a:ext cx="1464120" cy="3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0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FF57-6CE3-3DDD-9542-937399B8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E1BE0B-29C7-1DC4-0D72-5B5AF3BA9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4762"/>
            <a:ext cx="12192000" cy="54365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92AA24-498E-535A-8F1B-BF98E99A5611}"/>
                  </a:ext>
                </a:extLst>
              </p14:cNvPr>
              <p14:cNvContentPartPr/>
              <p14:nvPr/>
            </p14:nvContentPartPr>
            <p14:xfrm>
              <a:off x="8048550" y="5895615"/>
              <a:ext cx="741960" cy="1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92AA24-498E-535A-8F1B-BF98E99A5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8910" y="5715615"/>
                <a:ext cx="9216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C51429-39F4-EA2D-9932-C203C6C0E407}"/>
                  </a:ext>
                </a:extLst>
              </p14:cNvPr>
              <p14:cNvContentPartPr/>
              <p14:nvPr/>
            </p14:nvContentPartPr>
            <p14:xfrm>
              <a:off x="8610150" y="6143295"/>
              <a:ext cx="1810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C51429-39F4-EA2D-9932-C203C6C0E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0510" y="5963655"/>
                <a:ext cx="3607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CD9041-5968-3E83-CBE2-938311021F2B}"/>
                  </a:ext>
                </a:extLst>
              </p14:cNvPr>
              <p14:cNvContentPartPr/>
              <p14:nvPr/>
            </p14:nvContentPartPr>
            <p14:xfrm>
              <a:off x="8638950" y="6390975"/>
              <a:ext cx="167400" cy="4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CD9041-5968-3E83-CBE2-938311021F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9310" y="6210975"/>
                <a:ext cx="34704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66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975F-16B6-ECF8-4648-58E405E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model and 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BBB8C-8534-3FD2-8BBC-5F651A2CA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78"/>
          <a:stretch/>
        </p:blipFill>
        <p:spPr>
          <a:xfrm>
            <a:off x="0" y="1414762"/>
            <a:ext cx="12192000" cy="4214513"/>
          </a:xfrm>
        </p:spPr>
      </p:pic>
    </p:spTree>
    <p:extLst>
      <p:ext uri="{BB962C8B-B14F-4D97-AF65-F5344CB8AC3E}">
        <p14:creationId xmlns:p14="http://schemas.microsoft.com/office/powerpoint/2010/main" val="54881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9C66-A475-6501-5BC3-4FB05855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 to train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29DC9-148A-559B-CD08-D9F5D7864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446"/>
          <a:stretch/>
        </p:blipFill>
        <p:spPr>
          <a:xfrm>
            <a:off x="0" y="1414762"/>
            <a:ext cx="12192000" cy="2204738"/>
          </a:xfrm>
        </p:spPr>
      </p:pic>
    </p:spTree>
    <p:extLst>
      <p:ext uri="{BB962C8B-B14F-4D97-AF65-F5344CB8AC3E}">
        <p14:creationId xmlns:p14="http://schemas.microsoft.com/office/powerpoint/2010/main" val="68588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0340-E921-07A1-99A8-8B2EB0FC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with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F78F6-84DB-1D9C-51F0-2048D8040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4762"/>
            <a:ext cx="12192000" cy="5436588"/>
          </a:xfrm>
        </p:spPr>
      </p:pic>
    </p:spTree>
    <p:extLst>
      <p:ext uri="{BB962C8B-B14F-4D97-AF65-F5344CB8AC3E}">
        <p14:creationId xmlns:p14="http://schemas.microsoft.com/office/powerpoint/2010/main" val="133912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1CD3-CE78-D771-EE23-87898B3F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/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D52DC-C320-043A-8818-4EC816E68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4762"/>
            <a:ext cx="12192000" cy="54365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9EC031-88C2-7101-64D6-547302069937}"/>
                  </a:ext>
                </a:extLst>
              </p14:cNvPr>
              <p14:cNvContentPartPr/>
              <p14:nvPr/>
            </p14:nvContentPartPr>
            <p14:xfrm>
              <a:off x="1876350" y="6504015"/>
              <a:ext cx="761040" cy="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9EC031-88C2-7101-64D6-547302069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6710" y="6324375"/>
                <a:ext cx="9406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CE1E33-AF89-0B61-78BD-132D2D58FC6D}"/>
                  </a:ext>
                </a:extLst>
              </p14:cNvPr>
              <p14:cNvContentPartPr/>
              <p14:nvPr/>
            </p14:nvContentPartPr>
            <p14:xfrm>
              <a:off x="809670" y="4857735"/>
              <a:ext cx="25560" cy="39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CE1E33-AF89-0B61-78BD-132D2D58FC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70" y="4678095"/>
                <a:ext cx="205200" cy="75240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Confusion Matrix - an overview | ScienceDirect Topics">
            <a:extLst>
              <a:ext uri="{FF2B5EF4-FFF2-40B4-BE49-F238E27FC236}">
                <a16:creationId xmlns:a16="http://schemas.microsoft.com/office/drawing/2014/main" id="{1F39BBC9-3B00-A0A4-01C5-DF9E958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086210"/>
            <a:ext cx="3051090" cy="21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A0B4-83E4-F457-8B93-CEBCFDBA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Model analysis: feature importance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509557-CC7A-066B-2963-AFD13E812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4762"/>
            <a:ext cx="12192000" cy="5436588"/>
          </a:xfr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7364296-B446-3697-91E9-10D7F6D3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89" y="3429000"/>
            <a:ext cx="38671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4DB-EC9B-9247-9E58-4A1DFF1F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analysis: plot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534DE-7816-0F64-CDE9-3BBA1DAA9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8134" y="999787"/>
            <a:ext cx="7755731" cy="5858213"/>
          </a:xfrm>
        </p:spPr>
      </p:pic>
    </p:spTree>
    <p:extLst>
      <p:ext uri="{BB962C8B-B14F-4D97-AF65-F5344CB8AC3E}">
        <p14:creationId xmlns:p14="http://schemas.microsoft.com/office/powerpoint/2010/main" val="30522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1382-019E-0552-CBC0-371268EF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engineering: PCA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C75112-859E-EB3A-A363-9576C07C13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03" y="1408113"/>
            <a:ext cx="5485979" cy="54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F6801-08F2-5829-7841-0AE4DD9F8EC8}"/>
              </a:ext>
            </a:extLst>
          </p:cNvPr>
          <p:cNvSpPr txBox="1"/>
          <p:nvPr/>
        </p:nvSpPr>
        <p:spPr>
          <a:xfrm>
            <a:off x="5962650" y="60871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https://github.com/amueller/introduction_to_ml_with_python/blob/master/03-unsupervised-learning.ipynb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A54DF-2E44-5108-E709-413571F83883}"/>
              </a:ext>
            </a:extLst>
          </p:cNvPr>
          <p:cNvSpPr txBox="1"/>
          <p:nvPr/>
        </p:nvSpPr>
        <p:spPr>
          <a:xfrm>
            <a:off x="7551582" y="3013501"/>
            <a:ext cx="450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Reduce the dimension for the data</a:t>
            </a:r>
            <a:br>
              <a:rPr lang="en-US" sz="2400" dirty="0"/>
            </a:br>
            <a:r>
              <a:rPr lang="en-US" sz="2400" dirty="0"/>
              <a:t>to better explain themselves</a:t>
            </a:r>
          </a:p>
        </p:txBody>
      </p:sp>
    </p:spTree>
    <p:extLst>
      <p:ext uri="{BB962C8B-B14F-4D97-AF65-F5344CB8AC3E}">
        <p14:creationId xmlns:p14="http://schemas.microsoft.com/office/powerpoint/2010/main" val="392827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84CD-90DC-E063-A497-51699433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Textbooks/references</a:t>
            </a:r>
            <a:endParaRPr kumimoji="1" lang="ja-JP" altLang="en-US" dirty="0"/>
          </a:p>
        </p:txBody>
      </p:sp>
      <p:pic>
        <p:nvPicPr>
          <p:cNvPr id="4" name="Picture 2" descr="cover">
            <a:extLst>
              <a:ext uri="{FF2B5EF4-FFF2-40B4-BE49-F238E27FC236}">
                <a16:creationId xmlns:a16="http://schemas.microsoft.com/office/drawing/2014/main" id="{045BCB48-D469-4068-3FCB-A5ED12CE84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41" y="1397112"/>
            <a:ext cx="2350573" cy="308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6ABEF-C4AB-33B5-B469-CD7BE6C6AA0C}"/>
              </a:ext>
            </a:extLst>
          </p:cNvPr>
          <p:cNvSpPr txBox="1"/>
          <p:nvPr/>
        </p:nvSpPr>
        <p:spPr>
          <a:xfrm>
            <a:off x="371661" y="4738191"/>
            <a:ext cx="6710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hlinkClick r:id="rId3"/>
              </a:rPr>
              <a:t>Introduction to Machine Learning with Python</a:t>
            </a:r>
            <a:endParaRPr kumimoji="1" lang="en-US" altLang="ja-JP" sz="2400" dirty="0"/>
          </a:p>
          <a:p>
            <a:pPr marL="285750" indent="-285750">
              <a:buFontTx/>
              <a:buChar char="-"/>
            </a:pPr>
            <a:r>
              <a:rPr kumimoji="1" lang="en-US" altLang="ja-JP" sz="2400" dirty="0"/>
              <a:t>Best for those who already know numpy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400" dirty="0"/>
              <a:t>Covering basics</a:t>
            </a:r>
          </a:p>
          <a:p>
            <a:pPr marL="285750" indent="-285750">
              <a:buFontTx/>
              <a:buChar char="-"/>
            </a:pPr>
            <a:r>
              <a:rPr kumimoji="1" lang="en-US" altLang="ja-JP" sz="2400" dirty="0"/>
              <a:t>Many examples and minimum codes</a:t>
            </a:r>
          </a:p>
          <a:p>
            <a:r>
              <a:rPr kumimoji="1" lang="en-US" altLang="ja-JP" dirty="0"/>
              <a:t>These slides heavily relies on the material from the author’s</a:t>
            </a:r>
            <a:r>
              <a:rPr kumimoji="1" lang="en-US" altLang="ja-JP" sz="1600" dirty="0"/>
              <a:t> </a:t>
            </a:r>
            <a:r>
              <a:rPr kumimoji="1" lang="en-US" altLang="ja-JP" sz="2400" dirty="0">
                <a:hlinkClick r:id="rId4"/>
              </a:rPr>
              <a:t>GitHub</a:t>
            </a:r>
            <a:endParaRPr kumimoji="1" lang="ja-JP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BDB6-3426-7262-8C3C-6BD0086637DA}"/>
              </a:ext>
            </a:extLst>
          </p:cNvPr>
          <p:cNvSpPr txBox="1"/>
          <p:nvPr/>
        </p:nvSpPr>
        <p:spPr>
          <a:xfrm>
            <a:off x="7039651" y="1000096"/>
            <a:ext cx="2649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Scikit-learn </a:t>
            </a:r>
            <a:r>
              <a:rPr kumimoji="1" lang="en-US" altLang="ja-JP" sz="2400" dirty="0">
                <a:hlinkClick r:id="rId5"/>
              </a:rPr>
              <a:t>website</a:t>
            </a:r>
            <a:endParaRPr kumimoji="1" lang="en-US" altLang="ja-JP" sz="2400" dirty="0"/>
          </a:p>
          <a:p>
            <a:r>
              <a:rPr kumimoji="1" lang="en-US" altLang="ja-JP" sz="2400" dirty="0"/>
              <a:t>LightGBM </a:t>
            </a:r>
            <a:r>
              <a:rPr kumimoji="1" lang="en-US" altLang="ja-JP" sz="2400" dirty="0">
                <a:hlinkClick r:id="rId6"/>
              </a:rPr>
              <a:t>website</a:t>
            </a:r>
            <a:endParaRPr kumimoji="1" lang="en-US" altLang="ja-JP" sz="2400" dirty="0"/>
          </a:p>
          <a:p>
            <a:r>
              <a:rPr kumimoji="1" lang="en-US" altLang="ja-JP" sz="2400" dirty="0"/>
              <a:t>TensorFlow </a:t>
            </a:r>
            <a:r>
              <a:rPr kumimoji="1" lang="en-US" altLang="ja-JP" sz="2400" dirty="0">
                <a:hlinkClick r:id="rId7"/>
              </a:rPr>
              <a:t>website</a:t>
            </a:r>
            <a:endParaRPr kumimoji="1" lang="en-US" altLang="ja-JP" sz="2400" dirty="0"/>
          </a:p>
          <a:p>
            <a:r>
              <a:rPr kumimoji="1" lang="en-US" altLang="ja-JP" sz="2400" dirty="0"/>
              <a:t>PyTorch </a:t>
            </a:r>
            <a:r>
              <a:rPr kumimoji="1" lang="en-US" altLang="ja-JP" sz="2400" dirty="0">
                <a:hlinkClick r:id="rId8"/>
              </a:rPr>
              <a:t>website</a:t>
            </a:r>
            <a:endParaRPr kumimoji="1" lang="en-US" altLang="ja-JP" sz="2400" dirty="0"/>
          </a:p>
          <a:p>
            <a:r>
              <a:rPr kumimoji="1" lang="en-US" altLang="ja-JP" sz="2400" dirty="0"/>
              <a:t>Kaggle </a:t>
            </a:r>
            <a:r>
              <a:rPr kumimoji="1" lang="en-US" altLang="ja-JP" sz="2400" dirty="0">
                <a:hlinkClick r:id="rId9"/>
              </a:rPr>
              <a:t>notebooks</a:t>
            </a:r>
            <a:endParaRPr kumimoji="1" lang="ja-JP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FC742-A109-6219-8E02-A93BAF1E1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850" t="15972" r="3824"/>
          <a:stretch/>
        </p:blipFill>
        <p:spPr>
          <a:xfrm>
            <a:off x="7039651" y="2905843"/>
            <a:ext cx="4572000" cy="39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6B6A-32B7-398B-A0E7-51392361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pic>
        <p:nvPicPr>
          <p:cNvPr id="5122" name="Picture 2" descr="Move mouse over image">
            <a:extLst>
              <a:ext uri="{FF2B5EF4-FFF2-40B4-BE49-F238E27FC236}">
                <a16:creationId xmlns:a16="http://schemas.microsoft.com/office/drawing/2014/main" id="{D07D881E-E355-5D35-B29B-D4232E616F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1" y="1408114"/>
            <a:ext cx="7266219" cy="45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XGBoost - Wikipedia">
            <a:extLst>
              <a:ext uri="{FF2B5EF4-FFF2-40B4-BE49-F238E27FC236}">
                <a16:creationId xmlns:a16="http://schemas.microsoft.com/office/drawing/2014/main" id="{BEE54BFA-17CC-F77D-D862-ECF611B1B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2" y="1246174"/>
            <a:ext cx="2360970" cy="9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260DA22A-8437-D5B9-2EA8-579685E7D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2" b="26875"/>
          <a:stretch/>
        </p:blipFill>
        <p:spPr bwMode="auto">
          <a:xfrm>
            <a:off x="8001000" y="2274387"/>
            <a:ext cx="3228975" cy="7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tboost vs Linear | MLJAR">
            <a:extLst>
              <a:ext uri="{FF2B5EF4-FFF2-40B4-BE49-F238E27FC236}">
                <a16:creationId xmlns:a16="http://schemas.microsoft.com/office/drawing/2014/main" id="{5C61A7EE-2216-0D66-5A41-74CA11228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20872" r="13903" b="19843"/>
          <a:stretch/>
        </p:blipFill>
        <p:spPr bwMode="auto">
          <a:xfrm>
            <a:off x="7998391" y="3129484"/>
            <a:ext cx="3228975" cy="10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F05A8-E417-FA51-DCA1-E32F3A1EC29C}"/>
              </a:ext>
            </a:extLst>
          </p:cNvPr>
          <p:cNvSpPr txBox="1"/>
          <p:nvPr/>
        </p:nvSpPr>
        <p:spPr>
          <a:xfrm>
            <a:off x="7505700" y="729040"/>
            <a:ext cx="4214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boosting-based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93EDF-EF1C-7330-7431-E4581FD9FDFF}"/>
              </a:ext>
            </a:extLst>
          </p:cNvPr>
          <p:cNvSpPr txBox="1"/>
          <p:nvPr/>
        </p:nvSpPr>
        <p:spPr>
          <a:xfrm>
            <a:off x="7505698" y="4451500"/>
            <a:ext cx="419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Neural network (deep learning)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3A109A8B-C7E0-80F1-FC7D-F8C3F362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44" y="5415480"/>
            <a:ext cx="2276475" cy="56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958A728-B1B5-6372-59AF-F85D5AF9A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 t="15139" r="10101" b="15417"/>
          <a:stretch/>
        </p:blipFill>
        <p:spPr bwMode="auto">
          <a:xfrm>
            <a:off x="7695882" y="4909443"/>
            <a:ext cx="1676402" cy="94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Keras: Deep Learning for humans">
            <a:extLst>
              <a:ext uri="{FF2B5EF4-FFF2-40B4-BE49-F238E27FC236}">
                <a16:creationId xmlns:a16="http://schemas.microsoft.com/office/drawing/2014/main" id="{69527F70-0A28-F41D-FC63-AD8204D9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82" y="6095453"/>
            <a:ext cx="1676402" cy="4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67E24-60E3-F138-6C30-626444134C23}"/>
              </a:ext>
            </a:extLst>
          </p:cNvPr>
          <p:cNvSpPr txBox="1"/>
          <p:nvPr/>
        </p:nvSpPr>
        <p:spPr>
          <a:xfrm>
            <a:off x="123825" y="60954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197889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9DB9-A87D-E607-430A-6A8A6415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LightGBM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2F887-F152-D62B-236D-0984794A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09A5B-941D-70D6-18CA-7F0B732F7E72}"/>
              </a:ext>
            </a:extLst>
          </p:cNvPr>
          <p:cNvSpPr txBox="1"/>
          <p:nvPr/>
        </p:nvSpPr>
        <p:spPr>
          <a:xfrm>
            <a:off x="6772275" y="6378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https://lightgbm.readthedocs.io/en/latest/index.html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209118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3952-7D01-1A0F-2F13-C0671A94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0A6A-891A-E3A9-9F9A-E6988B077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multiple trees</a:t>
            </a:r>
          </a:p>
          <a:p>
            <a:r>
              <a:rPr lang="en-US" dirty="0"/>
              <a:t>Boosting: new tree is based on previous tree</a:t>
            </a:r>
          </a:p>
          <a:p>
            <a:r>
              <a:rPr lang="en-US" dirty="0"/>
              <a:t>Leaf-wise growth</a:t>
            </a:r>
          </a:p>
        </p:txBody>
      </p:sp>
      <p:pic>
        <p:nvPicPr>
          <p:cNvPr id="6146" name="Picture 2" descr="Kaggler がよく使う「LightGBM」とは？【機械学習】 – 株式会社ライトコード">
            <a:extLst>
              <a:ext uri="{FF2B5EF4-FFF2-40B4-BE49-F238E27FC236}">
                <a16:creationId xmlns:a16="http://schemas.microsoft.com/office/drawing/2014/main" id="{5C6A2C6D-A61B-37FB-33DE-E34F828D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41" y="2913485"/>
            <a:ext cx="4949859" cy="30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C675849A-5B65-0682-06A3-CA2554D5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" y="2842542"/>
            <a:ext cx="6153150" cy="3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61D04-AFC8-6008-6781-443FC349953A}"/>
              </a:ext>
            </a:extLst>
          </p:cNvPr>
          <p:cNvSpPr txBox="1"/>
          <p:nvPr/>
        </p:nvSpPr>
        <p:spPr>
          <a:xfrm>
            <a:off x="0" y="6278983"/>
            <a:ext cx="7886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https://www.pluralsight.com/guides/</a:t>
            </a:r>
            <a:br>
              <a:rPr lang="en-US" sz="1600" dirty="0"/>
            </a:br>
            <a:r>
              <a:rPr lang="en-US" sz="1600" dirty="0"/>
              <a:t>ensemble-methods:-bagging-versus-boosting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0CBEC-BCAB-885B-4263-F22AD21E3A66}"/>
              </a:ext>
            </a:extLst>
          </p:cNvPr>
          <p:cNvSpPr txBox="1"/>
          <p:nvPr/>
        </p:nvSpPr>
        <p:spPr>
          <a:xfrm>
            <a:off x="7242141" y="6492874"/>
            <a:ext cx="4835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https://rohitgr7.github.io/lightgbm-another-gradient-boosting/</a:t>
            </a:r>
          </a:p>
        </p:txBody>
      </p:sp>
    </p:spTree>
    <p:extLst>
      <p:ext uri="{BB962C8B-B14F-4D97-AF65-F5344CB8AC3E}">
        <p14:creationId xmlns:p14="http://schemas.microsoft.com/office/powerpoint/2010/main" val="399370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0BAB2-9DD9-C408-3D6B-1A158E16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Strong, simple to use, flexible</a:t>
            </a:r>
          </a:p>
        </p:txBody>
      </p:sp>
      <p:pic>
        <p:nvPicPr>
          <p:cNvPr id="4098" name="Picture 2" descr="画像">
            <a:extLst>
              <a:ext uri="{FF2B5EF4-FFF2-40B4-BE49-F238E27FC236}">
                <a16:creationId xmlns:a16="http://schemas.microsoft.com/office/drawing/2014/main" id="{383671D7-A126-C029-2C0D-29BB5ECA30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81" y="1408113"/>
            <a:ext cx="6719038" cy="54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39CB7-F7B9-0B8A-71A3-41228A9FA131}"/>
              </a:ext>
            </a:extLst>
          </p:cNvPr>
          <p:cNvSpPr txBox="1"/>
          <p:nvPr/>
        </p:nvSpPr>
        <p:spPr>
          <a:xfrm>
            <a:off x="6407519" y="6416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https://twitter.com/fchollet/status/1113476428249464833</a:t>
            </a:r>
          </a:p>
        </p:txBody>
      </p:sp>
    </p:spTree>
    <p:extLst>
      <p:ext uri="{BB962C8B-B14F-4D97-AF65-F5344CB8AC3E}">
        <p14:creationId xmlns:p14="http://schemas.microsoft.com/office/powerpoint/2010/main" val="42231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82B4-8E7D-1A5F-C4B5-99DF9D31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California house price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2AB20-5D1C-95CA-D80C-EDE660F0B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5276"/>
            <a:ext cx="12192000" cy="5435560"/>
          </a:xfrm>
        </p:spPr>
      </p:pic>
    </p:spTree>
    <p:extLst>
      <p:ext uri="{BB962C8B-B14F-4D97-AF65-F5344CB8AC3E}">
        <p14:creationId xmlns:p14="http://schemas.microsoft.com/office/powerpoint/2010/main" val="260479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7C11-D7F6-D226-B187-8B60E65E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6E40D-7E57-1955-C5DF-22EFEE91C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927" y="1408113"/>
            <a:ext cx="5702145" cy="5449887"/>
          </a:xfrm>
        </p:spPr>
      </p:pic>
    </p:spTree>
    <p:extLst>
      <p:ext uri="{BB962C8B-B14F-4D97-AF65-F5344CB8AC3E}">
        <p14:creationId xmlns:p14="http://schemas.microsoft.com/office/powerpoint/2010/main" val="315154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7ED1-BA40-1F3F-A0CB-AF10A930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the model, train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1D96F-FBD5-46B1-3049-32380A6B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050"/>
          <a:stretch/>
        </p:blipFill>
        <p:spPr>
          <a:xfrm>
            <a:off x="0" y="1415276"/>
            <a:ext cx="12192000" cy="41282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9574A-7A44-4E91-A435-194D9C17EDBF}"/>
              </a:ext>
            </a:extLst>
          </p:cNvPr>
          <p:cNvSpPr txBox="1"/>
          <p:nvPr/>
        </p:nvSpPr>
        <p:spPr>
          <a:xfrm>
            <a:off x="4457700" y="4456797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73CA-E4B6-210D-9E4C-73FD79361046}"/>
              </a:ext>
            </a:extLst>
          </p:cNvPr>
          <p:cNvSpPr txBox="1"/>
          <p:nvPr/>
        </p:nvSpPr>
        <p:spPr>
          <a:xfrm>
            <a:off x="4029075" y="3294747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56F46-DD99-5EE8-9085-1C9E52847A58}"/>
              </a:ext>
            </a:extLst>
          </p:cNvPr>
          <p:cNvSpPr txBox="1"/>
          <p:nvPr/>
        </p:nvSpPr>
        <p:spPr>
          <a:xfrm>
            <a:off x="3721793" y="471397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EFC2A-31E0-CAB0-B4B0-30F62859F687}"/>
              </a:ext>
            </a:extLst>
          </p:cNvPr>
          <p:cNvSpPr txBox="1"/>
          <p:nvPr/>
        </p:nvSpPr>
        <p:spPr>
          <a:xfrm>
            <a:off x="4457700" y="499523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62568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AB73-0DB3-5643-509D-379B877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LGBM vs. </a:t>
            </a:r>
            <a:r>
              <a:rPr lang="en-US" dirty="0" err="1"/>
              <a:t>DecisionTree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912E06-DE01-BA60-A62C-A6BA16788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80"/>
          <a:stretch/>
        </p:blipFill>
        <p:spPr>
          <a:xfrm>
            <a:off x="0" y="1415276"/>
            <a:ext cx="12192000" cy="4947424"/>
          </a:xfrm>
        </p:spPr>
      </p:pic>
    </p:spTree>
    <p:extLst>
      <p:ext uri="{BB962C8B-B14F-4D97-AF65-F5344CB8AC3E}">
        <p14:creationId xmlns:p14="http://schemas.microsoft.com/office/powerpoint/2010/main" val="399050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A734-4768-D07A-A826-B4D5EA07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pic>
        <p:nvPicPr>
          <p:cNvPr id="11" name="Picture 8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C0B8060A-07D6-6AEC-1C0E-7F64E16B46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520824"/>
            <a:ext cx="86677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AF53B-46FB-2A84-D4C8-D1A7687232C1}"/>
              </a:ext>
            </a:extLst>
          </p:cNvPr>
          <p:cNvSpPr txBox="1"/>
          <p:nvPr/>
        </p:nvSpPr>
        <p:spPr>
          <a:xfrm>
            <a:off x="5172075" y="6519446"/>
            <a:ext cx="7172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https://www.pluralsight.com/guides/ensemble-methods:-bagging-versus-boosting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1625F-D996-3FDA-778B-A14F835E5611}"/>
              </a:ext>
            </a:extLst>
          </p:cNvPr>
          <p:cNvSpPr txBox="1"/>
          <p:nvPr/>
        </p:nvSpPr>
        <p:spPr>
          <a:xfrm>
            <a:off x="838200" y="3162300"/>
            <a:ext cx="177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Bagging 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E3583-7BBE-DDD1-8C98-B7D45BE6601E}"/>
              </a:ext>
            </a:extLst>
          </p:cNvPr>
          <p:cNvSpPr txBox="1"/>
          <p:nvPr/>
        </p:nvSpPr>
        <p:spPr>
          <a:xfrm>
            <a:off x="9925050" y="3162300"/>
            <a:ext cx="188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Boosting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606AC-0ED8-607A-18E9-8216D9761CB1}"/>
              </a:ext>
            </a:extLst>
          </p:cNvPr>
          <p:cNvSpPr txBox="1"/>
          <p:nvPr/>
        </p:nvSpPr>
        <p:spPr>
          <a:xfrm>
            <a:off x="9258300" y="5540091"/>
            <a:ext cx="2472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How many times?</a:t>
            </a:r>
          </a:p>
        </p:txBody>
      </p:sp>
    </p:spTree>
    <p:extLst>
      <p:ext uri="{BB962C8B-B14F-4D97-AF65-F5344CB8AC3E}">
        <p14:creationId xmlns:p14="http://schemas.microsoft.com/office/powerpoint/2010/main" val="3060368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B28-B9FB-918C-20B0-E38CC1F2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 of hyperparameters…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0029B-468F-BAE9-560C-0B8B2D97F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224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4" descr="コンピューターを使うロボットのイラスト">
            <a:extLst>
              <a:ext uri="{FF2B5EF4-FFF2-40B4-BE49-F238E27FC236}">
                <a16:creationId xmlns:a16="http://schemas.microsoft.com/office/drawing/2014/main" id="{5853C64A-7497-143B-43F0-3D5EFA43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7456" y="2842382"/>
            <a:ext cx="1136847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7B78AD-E4A8-9C5D-5EC2-6CEEAF8E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procedure</a:t>
            </a:r>
          </a:p>
        </p:txBody>
      </p:sp>
      <p:pic>
        <p:nvPicPr>
          <p:cNvPr id="6" name="Picture 6" descr="指揮棒を持った会社員のイラスト（男性）">
            <a:extLst>
              <a:ext uri="{FF2B5EF4-FFF2-40B4-BE49-F238E27FC236}">
                <a16:creationId xmlns:a16="http://schemas.microsoft.com/office/drawing/2014/main" id="{CA5F42F8-19D3-1F53-CCC6-A26C28BF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050" y="2409730"/>
            <a:ext cx="1338918" cy="16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43A52-7B17-60D7-62AF-5E1F756CD49E}"/>
              </a:ext>
            </a:extLst>
          </p:cNvPr>
          <p:cNvSpPr txBox="1"/>
          <p:nvPr/>
        </p:nvSpPr>
        <p:spPr>
          <a:xfrm>
            <a:off x="866032" y="1317589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Model definition</a:t>
            </a:r>
            <a:endParaRPr kumimoji="1" lang="ja-JP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72FED-61BD-AEB2-4052-94F09AC6520A}"/>
              </a:ext>
            </a:extLst>
          </p:cNvPr>
          <p:cNvSpPr txBox="1"/>
          <p:nvPr/>
        </p:nvSpPr>
        <p:spPr>
          <a:xfrm>
            <a:off x="5474590" y="1317589"/>
            <a:ext cx="1373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Training</a:t>
            </a:r>
            <a:endParaRPr kumimoji="1" lang="ja-JP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F13BC-3B42-EA7F-0B07-37CF906BD488}"/>
              </a:ext>
            </a:extLst>
          </p:cNvPr>
          <p:cNvSpPr txBox="1"/>
          <p:nvPr/>
        </p:nvSpPr>
        <p:spPr>
          <a:xfrm>
            <a:off x="9383653" y="1317589"/>
            <a:ext cx="174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Evaluation</a:t>
            </a:r>
            <a:endParaRPr kumimoji="1" lang="ja-JP" altLang="en-US" sz="2800" b="1" dirty="0"/>
          </a:p>
        </p:txBody>
      </p:sp>
      <p:pic>
        <p:nvPicPr>
          <p:cNvPr id="1030" name="Picture 6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DA05FCF7-B126-6191-7E7A-B1B971B09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9" r="55069" b="24906"/>
          <a:stretch/>
        </p:blipFill>
        <p:spPr bwMode="auto">
          <a:xfrm>
            <a:off x="1243235" y="2795307"/>
            <a:ext cx="1444488" cy="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E93B5C2-C66E-E25D-4D1C-38C1FF7AA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96354"/>
              </p:ext>
            </p:extLst>
          </p:nvPr>
        </p:nvGraphicFramePr>
        <p:xfrm>
          <a:off x="347636" y="4315695"/>
          <a:ext cx="3514004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905">
                  <a:extLst>
                    <a:ext uri="{9D8B030D-6E8A-4147-A177-3AD203B41FA5}">
                      <a16:colId xmlns:a16="http://schemas.microsoft.com/office/drawing/2014/main" val="3134596828"/>
                    </a:ext>
                  </a:extLst>
                </a:gridCol>
                <a:gridCol w="2047099">
                  <a:extLst>
                    <a:ext uri="{9D8B030D-6E8A-4147-A177-3AD203B41FA5}">
                      <a16:colId xmlns:a16="http://schemas.microsoft.com/office/drawing/2014/main" val="76252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Decision tree</a:t>
                      </a:r>
                    </a:p>
                    <a:p>
                      <a:r>
                        <a:rPr lang="en-US" sz="1600" dirty="0"/>
                        <a:t>Random forest</a:t>
                      </a:r>
                    </a:p>
                    <a:p>
                      <a:r>
                        <a:rPr lang="en-US" sz="1600" dirty="0"/>
                        <a:t>SVM</a:t>
                      </a:r>
                    </a:p>
                    <a:p>
                      <a:r>
                        <a:rPr lang="en-US" sz="1600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Learning rate</a:t>
                      </a:r>
                    </a:p>
                    <a:p>
                      <a:r>
                        <a:rPr lang="en-US" sz="1600" dirty="0"/>
                        <a:t>Randomness</a:t>
                      </a:r>
                    </a:p>
                    <a:p>
                      <a:r>
                        <a:rPr lang="en-US" sz="1600" dirty="0"/>
                        <a:t>Early stopping</a:t>
                      </a:r>
                    </a:p>
                    <a:p>
                      <a:r>
                        <a:rPr lang="en-US" sz="1600" dirty="0"/>
                        <a:t># of nodes</a:t>
                      </a:r>
                    </a:p>
                    <a:p>
                      <a:r>
                        <a:rPr lang="en-US" sz="1600" dirty="0"/>
                        <a:t># of samples per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58274"/>
                  </a:ext>
                </a:extLst>
              </a:tr>
            </a:tbl>
          </a:graphicData>
        </a:graphic>
      </p:graphicFrame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E2F172D-16B2-4BD2-EC98-38B091E6CB66}"/>
              </a:ext>
            </a:extLst>
          </p:cNvPr>
          <p:cNvSpPr/>
          <p:nvPr/>
        </p:nvSpPr>
        <p:spPr>
          <a:xfrm>
            <a:off x="1119632" y="2093242"/>
            <a:ext cx="1631980" cy="316488"/>
          </a:xfrm>
          <a:prstGeom prst="wedgeRoundRectCallout">
            <a:avLst>
              <a:gd name="adj1" fmla="val -50444"/>
              <a:gd name="adj2" fmla="val 89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Use this model</a:t>
            </a:r>
            <a:endParaRPr kumimoji="1" lang="ja-JP" alt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C67BA66-2907-725D-479B-AA67FFAD7A0A}"/>
              </a:ext>
            </a:extLst>
          </p:cNvPr>
          <p:cNvSpPr/>
          <p:nvPr/>
        </p:nvSpPr>
        <p:spPr>
          <a:xfrm>
            <a:off x="2027085" y="2471531"/>
            <a:ext cx="1060443" cy="316488"/>
          </a:xfrm>
          <a:prstGeom prst="wedgeRoundRectCallout">
            <a:avLst>
              <a:gd name="adj1" fmla="val 39852"/>
              <a:gd name="adj2" fmla="val 106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Yes, sir</a:t>
            </a:r>
            <a:endParaRPr kumimoji="1" lang="ja-JP" altLang="en-US" dirty="0"/>
          </a:p>
        </p:txBody>
      </p:sp>
      <p:pic>
        <p:nvPicPr>
          <p:cNvPr id="51" name="Picture 6" descr="指揮棒を持った会社員のイラスト（男性）">
            <a:extLst>
              <a:ext uri="{FF2B5EF4-FFF2-40B4-BE49-F238E27FC236}">
                <a16:creationId xmlns:a16="http://schemas.microsoft.com/office/drawing/2014/main" id="{05C910AC-8481-A3D2-1C76-8C0F20003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4866" y="2437901"/>
            <a:ext cx="1338918" cy="16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C0F4ADB9-2C6B-45E9-7611-0D8B9CCB6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9" r="55069" b="24906"/>
          <a:stretch/>
        </p:blipFill>
        <p:spPr bwMode="auto">
          <a:xfrm>
            <a:off x="5194591" y="2797179"/>
            <a:ext cx="1444488" cy="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Speech Bubble: Rectangle with Corners Rounded 53">
            <a:extLst>
              <a:ext uri="{FF2B5EF4-FFF2-40B4-BE49-F238E27FC236}">
                <a16:creationId xmlns:a16="http://schemas.microsoft.com/office/drawing/2014/main" id="{9B56229B-8CE7-A1C4-5808-0380C3AE78DC}"/>
              </a:ext>
            </a:extLst>
          </p:cNvPr>
          <p:cNvSpPr/>
          <p:nvPr/>
        </p:nvSpPr>
        <p:spPr>
          <a:xfrm>
            <a:off x="5113447" y="2095114"/>
            <a:ext cx="2383121" cy="316488"/>
          </a:xfrm>
          <a:prstGeom prst="wedgeRoundRectCallout">
            <a:avLst>
              <a:gd name="adj1" fmla="val -50444"/>
              <a:gd name="adj2" fmla="val 89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Fit model to these data</a:t>
            </a:r>
            <a:endParaRPr kumimoji="1" lang="ja-JP" altLang="en-US" dirty="0"/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F3968BF1-8C18-9624-A2F9-3B7E36C7CEEC}"/>
              </a:ext>
            </a:extLst>
          </p:cNvPr>
          <p:cNvSpPr/>
          <p:nvPr/>
        </p:nvSpPr>
        <p:spPr>
          <a:xfrm>
            <a:off x="6020901" y="2473403"/>
            <a:ext cx="1060443" cy="316488"/>
          </a:xfrm>
          <a:prstGeom prst="wedgeRoundRectCallout">
            <a:avLst>
              <a:gd name="adj1" fmla="val 39852"/>
              <a:gd name="adj2" fmla="val 106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Yes, sir</a:t>
            </a:r>
            <a:endParaRPr kumimoji="1" lang="ja-JP" alt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C8C23E-EC1B-E3F7-8F28-9FF4D5576C99}"/>
              </a:ext>
            </a:extLst>
          </p:cNvPr>
          <p:cNvGrpSpPr/>
          <p:nvPr/>
        </p:nvGrpSpPr>
        <p:grpSpPr>
          <a:xfrm>
            <a:off x="5578626" y="2897915"/>
            <a:ext cx="461963" cy="846416"/>
            <a:chOff x="6481409" y="2472042"/>
            <a:chExt cx="461963" cy="8464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F688DE-5974-B986-DDF8-7690944EA082}"/>
                </a:ext>
              </a:extLst>
            </p:cNvPr>
            <p:cNvGrpSpPr/>
            <p:nvPr/>
          </p:nvGrpSpPr>
          <p:grpSpPr>
            <a:xfrm>
              <a:off x="6481409" y="2472042"/>
              <a:ext cx="461963" cy="86905"/>
              <a:chOff x="6096000" y="3049245"/>
              <a:chExt cx="461963" cy="869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866A4C-21F5-9D6B-D8DA-EDF48F1B7DDF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5B4893-E4F1-9457-9058-18788FCF6840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0347069-85AD-1596-70E5-981A1CA934BD}"/>
                </a:ext>
              </a:extLst>
            </p:cNvPr>
            <p:cNvGrpSpPr/>
            <p:nvPr/>
          </p:nvGrpSpPr>
          <p:grpSpPr>
            <a:xfrm>
              <a:off x="6481409" y="2558947"/>
              <a:ext cx="461963" cy="86905"/>
              <a:chOff x="6096000" y="3049245"/>
              <a:chExt cx="461963" cy="869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588B62-B39D-E615-9C4D-3E2FF5E9ADC1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2765F4A-34A1-7A4F-6B9D-6D345C84C51E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F7F851-0984-BD8E-234E-89D38E7E3047}"/>
                </a:ext>
              </a:extLst>
            </p:cNvPr>
            <p:cNvGrpSpPr/>
            <p:nvPr/>
          </p:nvGrpSpPr>
          <p:grpSpPr>
            <a:xfrm>
              <a:off x="6481409" y="2645852"/>
              <a:ext cx="461963" cy="86905"/>
              <a:chOff x="6096000" y="3049245"/>
              <a:chExt cx="461963" cy="869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E83FF1-F223-6011-59A8-971C754ABE35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2647B3-16A0-2B8F-E739-6CCE11756C9F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08544F-F344-E97C-9BB6-71EAA5F1DC84}"/>
                </a:ext>
              </a:extLst>
            </p:cNvPr>
            <p:cNvGrpSpPr/>
            <p:nvPr/>
          </p:nvGrpSpPr>
          <p:grpSpPr>
            <a:xfrm>
              <a:off x="6481409" y="2725613"/>
              <a:ext cx="461963" cy="86905"/>
              <a:chOff x="6096000" y="3049245"/>
              <a:chExt cx="461963" cy="8690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A6A05F-4262-117C-89BA-D3197436BE19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A4F29A-4F86-DF07-3A7A-62FBBF303C3F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B37934-0CBC-8D04-E913-FC65C0DA2F60}"/>
                </a:ext>
              </a:extLst>
            </p:cNvPr>
            <p:cNvGrpSpPr/>
            <p:nvPr/>
          </p:nvGrpSpPr>
          <p:grpSpPr>
            <a:xfrm>
              <a:off x="6481409" y="2812518"/>
              <a:ext cx="461963" cy="86905"/>
              <a:chOff x="6096000" y="3049245"/>
              <a:chExt cx="461963" cy="8690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846EF88-740A-5521-F464-0AA8269B2F80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296BD5-D5A6-A863-75C1-FC841FE8598C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53D0FE-4D1F-1FBF-B8E9-02F667986812}"/>
                </a:ext>
              </a:extLst>
            </p:cNvPr>
            <p:cNvGrpSpPr/>
            <p:nvPr/>
          </p:nvGrpSpPr>
          <p:grpSpPr>
            <a:xfrm>
              <a:off x="6481409" y="2899423"/>
              <a:ext cx="461963" cy="86905"/>
              <a:chOff x="6096000" y="3049245"/>
              <a:chExt cx="461963" cy="8690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66BEBAF-E77E-325B-794D-4453D9B732C4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06064A-768A-7563-92C2-65DBFCE932AD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3099DA4-5E70-EAF3-AB7C-A96007BAF7E1}"/>
                </a:ext>
              </a:extLst>
            </p:cNvPr>
            <p:cNvGrpSpPr/>
            <p:nvPr/>
          </p:nvGrpSpPr>
          <p:grpSpPr>
            <a:xfrm>
              <a:off x="6481409" y="2977982"/>
              <a:ext cx="461963" cy="86905"/>
              <a:chOff x="6096000" y="3049245"/>
              <a:chExt cx="461963" cy="8690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1A3678-E91A-EC8D-5DF6-A50DDE7CEDC0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3963499-1F3E-77D9-FA2C-3A040E964D07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C5B0EC9-7908-70A6-344B-BBF2BC2FFD46}"/>
                </a:ext>
              </a:extLst>
            </p:cNvPr>
            <p:cNvGrpSpPr/>
            <p:nvPr/>
          </p:nvGrpSpPr>
          <p:grpSpPr>
            <a:xfrm>
              <a:off x="6481409" y="3057743"/>
              <a:ext cx="461963" cy="86905"/>
              <a:chOff x="6096000" y="3049245"/>
              <a:chExt cx="461963" cy="8690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806A12-B770-1797-2432-0D34C2AE059B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206D63-9955-364A-8245-77172A98DBF5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E2A50F-5B0E-05A7-3EE9-CB621450531C}"/>
                </a:ext>
              </a:extLst>
            </p:cNvPr>
            <p:cNvGrpSpPr/>
            <p:nvPr/>
          </p:nvGrpSpPr>
          <p:grpSpPr>
            <a:xfrm>
              <a:off x="6481409" y="3144648"/>
              <a:ext cx="461963" cy="86905"/>
              <a:chOff x="6096000" y="3049245"/>
              <a:chExt cx="461963" cy="8690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722939E-D87E-ABA5-F69B-824F738AFFAE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0241FAB-83A4-D106-F5F3-C74A7D098077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A7903C-75C2-4AE8-4232-298FD06618E1}"/>
                </a:ext>
              </a:extLst>
            </p:cNvPr>
            <p:cNvGrpSpPr/>
            <p:nvPr/>
          </p:nvGrpSpPr>
          <p:grpSpPr>
            <a:xfrm>
              <a:off x="6481409" y="3231553"/>
              <a:ext cx="461963" cy="86905"/>
              <a:chOff x="6096000" y="3049245"/>
              <a:chExt cx="461963" cy="8690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BB546F-202F-807C-D2B4-BA61BAED3E21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7E0D781-61C5-9F2D-D0BD-E6F3E8ED8739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56" name="Table 12">
            <a:extLst>
              <a:ext uri="{FF2B5EF4-FFF2-40B4-BE49-F238E27FC236}">
                <a16:creationId xmlns:a16="http://schemas.microsoft.com/office/drawing/2014/main" id="{BC4F2015-4CAF-54E8-F361-7AC89BBDF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58882"/>
              </p:ext>
            </p:extLst>
          </p:nvPr>
        </p:nvGraphicFramePr>
        <p:xfrm>
          <a:off x="4687807" y="4315695"/>
          <a:ext cx="2666188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889">
                  <a:extLst>
                    <a:ext uri="{9D8B030D-6E8A-4147-A177-3AD203B41FA5}">
                      <a16:colId xmlns:a16="http://schemas.microsoft.com/office/drawing/2014/main" val="3134596828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76252216"/>
                    </a:ext>
                  </a:extLst>
                </a:gridCol>
              </a:tblGrid>
              <a:tr h="318575">
                <a:tc>
                  <a:txBody>
                    <a:bodyPr/>
                    <a:lstStyle/>
                    <a:p>
                      <a:r>
                        <a:rPr lang="en-US" sz="2000" b="1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Optimizer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binary_logloss</a:t>
                      </a:r>
                    </a:p>
                    <a:p>
                      <a:r>
                        <a:rPr lang="en-US" sz="1600" dirty="0"/>
                        <a:t>L1/L2</a:t>
                      </a:r>
                    </a:p>
                    <a:p>
                      <a:r>
                        <a:rPr lang="en-US" sz="1600" dirty="0"/>
                        <a:t>RMSE</a:t>
                      </a:r>
                    </a:p>
                    <a:p>
                      <a:r>
                        <a:rPr lang="en-US" sz="1600" dirty="0"/>
                        <a:t>MAE</a:t>
                      </a:r>
                    </a:p>
                    <a:p>
                      <a:r>
                        <a:rPr lang="en-US" sz="1600" dirty="0"/>
                        <a:t>RMSLE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SGD</a:t>
                      </a:r>
                    </a:p>
                    <a:p>
                      <a:r>
                        <a:rPr lang="en-US" sz="1600" dirty="0"/>
                        <a:t>NAG</a:t>
                      </a:r>
                    </a:p>
                    <a:p>
                      <a:r>
                        <a:rPr lang="en-US" sz="1600" dirty="0"/>
                        <a:t>RMSProp</a:t>
                      </a:r>
                    </a:p>
                    <a:p>
                      <a:r>
                        <a:rPr lang="en-US" sz="1600" dirty="0"/>
                        <a:t>Adam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58274"/>
                  </a:ext>
                </a:extLst>
              </a:tr>
            </a:tbl>
          </a:graphicData>
        </a:graphic>
      </p:graphicFrame>
      <p:graphicFrame>
        <p:nvGraphicFramePr>
          <p:cNvPr id="57" name="Table 12">
            <a:extLst>
              <a:ext uri="{FF2B5EF4-FFF2-40B4-BE49-F238E27FC236}">
                <a16:creationId xmlns:a16="http://schemas.microsoft.com/office/drawing/2014/main" id="{8B637336-D62F-13A9-D4A1-6B4AC606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63933"/>
              </p:ext>
            </p:extLst>
          </p:nvPr>
        </p:nvGraphicFramePr>
        <p:xfrm>
          <a:off x="7985491" y="4315695"/>
          <a:ext cx="399995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7">
                  <a:extLst>
                    <a:ext uri="{9D8B030D-6E8A-4147-A177-3AD203B41FA5}">
                      <a16:colId xmlns:a16="http://schemas.microsoft.com/office/drawing/2014/main" val="3134596828"/>
                    </a:ext>
                  </a:extLst>
                </a:gridCol>
                <a:gridCol w="1239352">
                  <a:extLst>
                    <a:ext uri="{9D8B030D-6E8A-4147-A177-3AD203B41FA5}">
                      <a16:colId xmlns:a16="http://schemas.microsoft.com/office/drawing/2014/main" val="3980360665"/>
                    </a:ext>
                  </a:extLst>
                </a:gridCol>
                <a:gridCol w="1335781">
                  <a:extLst>
                    <a:ext uri="{9D8B030D-6E8A-4147-A177-3AD203B41FA5}">
                      <a16:colId xmlns:a16="http://schemas.microsoft.com/office/drawing/2014/main" val="3026006224"/>
                    </a:ext>
                  </a:extLst>
                </a:gridCol>
              </a:tblGrid>
              <a:tr h="318575">
                <a:tc>
                  <a:txBody>
                    <a:bodyPr/>
                    <a:lstStyle/>
                    <a:p>
                      <a:r>
                        <a:rPr lang="en-US" sz="2000" b="1" dirty="0"/>
                        <a:t>Eval.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Data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In-depth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binary_logloss</a:t>
                      </a:r>
                    </a:p>
                    <a:p>
                      <a:r>
                        <a:rPr lang="en-US" sz="1600" dirty="0"/>
                        <a:t>L1/L2</a:t>
                      </a:r>
                    </a:p>
                    <a:p>
                      <a:r>
                        <a:rPr lang="en-US" sz="1600" dirty="0"/>
                        <a:t>RMSE</a:t>
                      </a:r>
                    </a:p>
                    <a:p>
                      <a:r>
                        <a:rPr lang="en-US" sz="1600" dirty="0"/>
                        <a:t>MAE</a:t>
                      </a:r>
                    </a:p>
                    <a:p>
                      <a:r>
                        <a:rPr lang="en-US" sz="1600" dirty="0"/>
                        <a:t>RMSLE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Feature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importance</a:t>
                      </a:r>
                    </a:p>
                    <a:p>
                      <a:r>
                        <a:rPr lang="en-US" sz="1600" dirty="0"/>
                        <a:t>SHAP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58274"/>
                  </a:ext>
                </a:extLst>
              </a:tr>
            </a:tbl>
          </a:graphicData>
        </a:graphic>
      </p:graphicFrame>
      <p:pic>
        <p:nvPicPr>
          <p:cNvPr id="58" name="Picture 6" descr="指揮棒を持った会社員のイラスト（男性）">
            <a:extLst>
              <a:ext uri="{FF2B5EF4-FFF2-40B4-BE49-F238E27FC236}">
                <a16:creationId xmlns:a16="http://schemas.microsoft.com/office/drawing/2014/main" id="{3990187F-D190-7742-3E14-E07901F1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4506" y="2437901"/>
            <a:ext cx="1338918" cy="16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E221876B-4B02-8F18-E3A6-54485BF0B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9" r="55069" b="24906"/>
          <a:stretch/>
        </p:blipFill>
        <p:spPr bwMode="auto">
          <a:xfrm>
            <a:off x="9383653" y="2797179"/>
            <a:ext cx="1444488" cy="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FE994C70-5937-B1B5-A7C5-6844CF1896CA}"/>
              </a:ext>
            </a:extLst>
          </p:cNvPr>
          <p:cNvSpPr/>
          <p:nvPr/>
        </p:nvSpPr>
        <p:spPr>
          <a:xfrm>
            <a:off x="9133087" y="1817538"/>
            <a:ext cx="2552372" cy="594064"/>
          </a:xfrm>
          <a:prstGeom prst="wedgeRoundRectCallout">
            <a:avLst>
              <a:gd name="adj1" fmla="val -53701"/>
              <a:gd name="adj2" fmla="val 810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What’s the prediction of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en-US" altLang="ja-JP" dirty="0">
                <a:solidFill>
                  <a:schemeClr val="tx1"/>
                </a:solidFill>
              </a:rPr>
              <a:t>these data?</a:t>
            </a:r>
            <a:endParaRPr kumimoji="1" lang="ja-JP" altLang="en-US" dirty="0"/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4362E366-C2CA-8F09-9807-E7EC1F732BD9}"/>
              </a:ext>
            </a:extLst>
          </p:cNvPr>
          <p:cNvSpPr/>
          <p:nvPr/>
        </p:nvSpPr>
        <p:spPr>
          <a:xfrm>
            <a:off x="10003978" y="2473403"/>
            <a:ext cx="1224873" cy="316488"/>
          </a:xfrm>
          <a:prstGeom prst="wedgeRoundRectCallout">
            <a:avLst>
              <a:gd name="adj1" fmla="val 39852"/>
              <a:gd name="adj2" fmla="val 106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Here, sir!</a:t>
            </a:r>
            <a:endParaRPr kumimoji="1" lang="ja-JP" altLang="en-US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6BFA8B5-1CC1-B4C7-15CB-65761D2A7C76}"/>
              </a:ext>
            </a:extLst>
          </p:cNvPr>
          <p:cNvGrpSpPr/>
          <p:nvPr/>
        </p:nvGrpSpPr>
        <p:grpSpPr>
          <a:xfrm>
            <a:off x="9447409" y="2897915"/>
            <a:ext cx="365256" cy="846416"/>
            <a:chOff x="9686652" y="2897915"/>
            <a:chExt cx="365256" cy="846416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6450A57B-E3AC-1619-3979-8B747A533F53}"/>
                </a:ext>
              </a:extLst>
            </p:cNvPr>
            <p:cNvSpPr/>
            <p:nvPr/>
          </p:nvSpPr>
          <p:spPr>
            <a:xfrm>
              <a:off x="9686652" y="2897915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839260CA-62DE-B5CD-5A94-C70127C7CDB6}"/>
                </a:ext>
              </a:extLst>
            </p:cNvPr>
            <p:cNvSpPr/>
            <p:nvPr/>
          </p:nvSpPr>
          <p:spPr>
            <a:xfrm>
              <a:off x="9686652" y="2984820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AFE32EA0-7EC1-D82D-183A-8738430FD118}"/>
                </a:ext>
              </a:extLst>
            </p:cNvPr>
            <p:cNvSpPr/>
            <p:nvPr/>
          </p:nvSpPr>
          <p:spPr>
            <a:xfrm>
              <a:off x="9686652" y="3071725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84700B2-BDAF-9030-7731-59CC345BA322}"/>
                </a:ext>
              </a:extLst>
            </p:cNvPr>
            <p:cNvSpPr/>
            <p:nvPr/>
          </p:nvSpPr>
          <p:spPr>
            <a:xfrm>
              <a:off x="9686652" y="3151486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E554539-E717-265E-1DE9-1E6FB162F866}"/>
                </a:ext>
              </a:extLst>
            </p:cNvPr>
            <p:cNvSpPr/>
            <p:nvPr/>
          </p:nvSpPr>
          <p:spPr>
            <a:xfrm>
              <a:off x="9686652" y="3238391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78B38E57-7DA3-1360-D23E-3372BE1029E4}"/>
                </a:ext>
              </a:extLst>
            </p:cNvPr>
            <p:cNvSpPr/>
            <p:nvPr/>
          </p:nvSpPr>
          <p:spPr>
            <a:xfrm>
              <a:off x="9686652" y="3325296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88563122-CCA2-06CE-8345-83F5EA951897}"/>
                </a:ext>
              </a:extLst>
            </p:cNvPr>
            <p:cNvSpPr/>
            <p:nvPr/>
          </p:nvSpPr>
          <p:spPr>
            <a:xfrm>
              <a:off x="9686652" y="3403855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0E5564BA-657A-4F67-4D43-E4D1F58AC25B}"/>
                </a:ext>
              </a:extLst>
            </p:cNvPr>
            <p:cNvSpPr/>
            <p:nvPr/>
          </p:nvSpPr>
          <p:spPr>
            <a:xfrm>
              <a:off x="9686652" y="3483616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2AD3C221-3C22-C0B9-25CA-AE5481231C9F}"/>
                </a:ext>
              </a:extLst>
            </p:cNvPr>
            <p:cNvSpPr/>
            <p:nvPr/>
          </p:nvSpPr>
          <p:spPr>
            <a:xfrm>
              <a:off x="9686652" y="3570521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AB12954E-6C05-7A10-7893-7C36075ADC30}"/>
                </a:ext>
              </a:extLst>
            </p:cNvPr>
            <p:cNvSpPr/>
            <p:nvPr/>
          </p:nvSpPr>
          <p:spPr>
            <a:xfrm>
              <a:off x="9686652" y="3657426"/>
              <a:ext cx="365256" cy="8690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9AB3B839-3349-3BF7-6BC9-81DBB944572D}"/>
              </a:ext>
            </a:extLst>
          </p:cNvPr>
          <p:cNvGrpSpPr/>
          <p:nvPr/>
        </p:nvGrpSpPr>
        <p:grpSpPr>
          <a:xfrm>
            <a:off x="10719379" y="3028272"/>
            <a:ext cx="96707" cy="846416"/>
            <a:chOff x="10051908" y="2897915"/>
            <a:chExt cx="96707" cy="846416"/>
          </a:xfrm>
        </p:grpSpPr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959B8BC1-0A97-3DB1-52CF-00C8D4AEC5A1}"/>
                </a:ext>
              </a:extLst>
            </p:cNvPr>
            <p:cNvSpPr/>
            <p:nvPr/>
          </p:nvSpPr>
          <p:spPr>
            <a:xfrm>
              <a:off x="10051908" y="2897915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F1191EFB-C5BE-519C-31C4-D85CAE7426B0}"/>
                </a:ext>
              </a:extLst>
            </p:cNvPr>
            <p:cNvSpPr/>
            <p:nvPr/>
          </p:nvSpPr>
          <p:spPr>
            <a:xfrm>
              <a:off x="10051908" y="2984820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3FC1886B-E1F6-A341-3C6D-665698F82387}"/>
                </a:ext>
              </a:extLst>
            </p:cNvPr>
            <p:cNvSpPr/>
            <p:nvPr/>
          </p:nvSpPr>
          <p:spPr>
            <a:xfrm>
              <a:off x="10051908" y="3071725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951E8200-8E5F-5353-8DD7-DF13B2C34AB0}"/>
                </a:ext>
              </a:extLst>
            </p:cNvPr>
            <p:cNvSpPr/>
            <p:nvPr/>
          </p:nvSpPr>
          <p:spPr>
            <a:xfrm>
              <a:off x="10051908" y="3151486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1EF653B5-EED2-333D-0369-3C071922BBAD}"/>
                </a:ext>
              </a:extLst>
            </p:cNvPr>
            <p:cNvSpPr/>
            <p:nvPr/>
          </p:nvSpPr>
          <p:spPr>
            <a:xfrm>
              <a:off x="10051908" y="3238391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37BDDE83-DB41-F132-C294-05F73ABE7870}"/>
                </a:ext>
              </a:extLst>
            </p:cNvPr>
            <p:cNvSpPr/>
            <p:nvPr/>
          </p:nvSpPr>
          <p:spPr>
            <a:xfrm>
              <a:off x="10051908" y="3325296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F7D59FAC-44F9-BC52-78C2-ACFD82F19F04}"/>
                </a:ext>
              </a:extLst>
            </p:cNvPr>
            <p:cNvSpPr/>
            <p:nvPr/>
          </p:nvSpPr>
          <p:spPr>
            <a:xfrm>
              <a:off x="10051908" y="3403855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F95970F6-05F1-DF76-CB07-C58CC7511DFC}"/>
                </a:ext>
              </a:extLst>
            </p:cNvPr>
            <p:cNvSpPr/>
            <p:nvPr/>
          </p:nvSpPr>
          <p:spPr>
            <a:xfrm>
              <a:off x="10051908" y="3483616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2F810F50-67EC-C0AB-071E-3EF24D890FCB}"/>
                </a:ext>
              </a:extLst>
            </p:cNvPr>
            <p:cNvSpPr/>
            <p:nvPr/>
          </p:nvSpPr>
          <p:spPr>
            <a:xfrm>
              <a:off x="10051908" y="3570521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6C9A8480-B01A-87AC-0BCE-717C692C972B}"/>
                </a:ext>
              </a:extLst>
            </p:cNvPr>
            <p:cNvSpPr/>
            <p:nvPr/>
          </p:nvSpPr>
          <p:spPr>
            <a:xfrm>
              <a:off x="10051908" y="3657426"/>
              <a:ext cx="96707" cy="8690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0" name="Picture 4" descr="コンピューターを使うロボットのイラスト">
            <a:extLst>
              <a:ext uri="{FF2B5EF4-FFF2-40B4-BE49-F238E27FC236}">
                <a16:creationId xmlns:a16="http://schemas.microsoft.com/office/drawing/2014/main" id="{3CCBBFBD-090C-B349-6DDD-C04351D4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78402" y="2842382"/>
            <a:ext cx="1136847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4" descr="コンピューターを使うロボットのイラスト">
            <a:extLst>
              <a:ext uri="{FF2B5EF4-FFF2-40B4-BE49-F238E27FC236}">
                <a16:creationId xmlns:a16="http://schemas.microsoft.com/office/drawing/2014/main" id="{BF7B13A9-D2F5-6BE0-C96D-DC9236BB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7865" y="2842382"/>
            <a:ext cx="1136847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1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06A5-C415-B90D-A80B-8291BCEF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023908-C584-D067-87D0-0ED567081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1" y="1422098"/>
            <a:ext cx="12139757" cy="542191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CD198D-4268-963F-67D6-ACABF0AD6C80}"/>
              </a:ext>
            </a:extLst>
          </p:cNvPr>
          <p:cNvSpPr txBox="1"/>
          <p:nvPr/>
        </p:nvSpPr>
        <p:spPr>
          <a:xfrm>
            <a:off x="6800850" y="6474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https://optuna.readthedocs.io/en/stable/index.html</a:t>
            </a:r>
          </a:p>
        </p:txBody>
      </p:sp>
    </p:spTree>
    <p:extLst>
      <p:ext uri="{BB962C8B-B14F-4D97-AF65-F5344CB8AC3E}">
        <p14:creationId xmlns:p14="http://schemas.microsoft.com/office/powerpoint/2010/main" val="3003574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C502-1106-AFB5-CB17-BB15FD19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3DCDF-06B0-A9D9-FF21-34916ABB47EB}"/>
              </a:ext>
            </a:extLst>
          </p:cNvPr>
          <p:cNvSpPr/>
          <p:nvPr/>
        </p:nvSpPr>
        <p:spPr>
          <a:xfrm>
            <a:off x="2824841" y="3210709"/>
            <a:ext cx="2737759" cy="661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63930-F51E-4290-2310-6E9A7E0AE89B}"/>
              </a:ext>
            </a:extLst>
          </p:cNvPr>
          <p:cNvSpPr/>
          <p:nvPr/>
        </p:nvSpPr>
        <p:spPr>
          <a:xfrm>
            <a:off x="6540014" y="3210708"/>
            <a:ext cx="2384911" cy="6613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AB89A-252D-0958-FC69-634AF8BBC135}"/>
              </a:ext>
            </a:extLst>
          </p:cNvPr>
          <p:cNvSpPr/>
          <p:nvPr/>
        </p:nvSpPr>
        <p:spPr>
          <a:xfrm>
            <a:off x="5562601" y="3210709"/>
            <a:ext cx="977414" cy="66130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9C1CE-A6C5-645D-99DA-5660178C3FA7}"/>
              </a:ext>
            </a:extLst>
          </p:cNvPr>
          <p:cNvSpPr/>
          <p:nvPr/>
        </p:nvSpPr>
        <p:spPr>
          <a:xfrm>
            <a:off x="2824841" y="2284400"/>
            <a:ext cx="3715173" cy="661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1ACD8-F007-6AD8-AA8C-3C16B7236C17}"/>
              </a:ext>
            </a:extLst>
          </p:cNvPr>
          <p:cNvSpPr/>
          <p:nvPr/>
        </p:nvSpPr>
        <p:spPr>
          <a:xfrm>
            <a:off x="6540014" y="2284399"/>
            <a:ext cx="2384911" cy="6613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8959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A70C-67FD-6A34-2693-AA9C5317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E4F7073-DA52-8D0C-B406-4CFB2D187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083" y="1492789"/>
            <a:ext cx="6252484" cy="4883406"/>
          </a:xfrm>
        </p:spPr>
      </p:pic>
      <p:pic>
        <p:nvPicPr>
          <p:cNvPr id="17" name="Picture 8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3CFB1609-48E4-292B-B654-754637E64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2"/>
          <a:stretch/>
        </p:blipFill>
        <p:spPr bwMode="auto">
          <a:xfrm>
            <a:off x="438150" y="1521364"/>
            <a:ext cx="2755317" cy="30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F7B8ED-F6AF-9978-1DD1-C5D42A69E8B1}"/>
              </a:ext>
            </a:extLst>
          </p:cNvPr>
          <p:cNvSpPr txBox="1"/>
          <p:nvPr/>
        </p:nvSpPr>
        <p:spPr>
          <a:xfrm>
            <a:off x="5172075" y="6519446"/>
            <a:ext cx="71723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https://www.pluralsight.com/guides/ensemble-methods:-bagging-versus-boosting</a:t>
            </a:r>
          </a:p>
        </p:txBody>
      </p:sp>
    </p:spTree>
    <p:extLst>
      <p:ext uri="{BB962C8B-B14F-4D97-AF65-F5344CB8AC3E}">
        <p14:creationId xmlns:p14="http://schemas.microsoft.com/office/powerpoint/2010/main" val="249505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D6F0-BDDF-738B-6C22-96809A43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B7AF0E-D39E-43D9-47F3-189569BFB5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10" y="1408113"/>
            <a:ext cx="7086829" cy="4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3CE52-D040-FD8C-1CED-71F603CDB453}"/>
              </a:ext>
            </a:extLst>
          </p:cNvPr>
          <p:cNvSpPr txBox="1"/>
          <p:nvPr/>
        </p:nvSpPr>
        <p:spPr>
          <a:xfrm>
            <a:off x="621982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https://scikit-learn.org/stable/modules/cross_validation.html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414167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6EEB-D891-3E70-70EB-9D9D0ABC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A8DBB-484B-212E-4C7F-E605DA6F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36" y="2162175"/>
            <a:ext cx="5780164" cy="35186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FC044-ED20-0E97-EBEC-7365B15F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4" y="1885950"/>
            <a:ext cx="5599909" cy="3794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EB1A9-A161-9AFB-B6AF-A7B548444061}"/>
              </a:ext>
            </a:extLst>
          </p:cNvPr>
          <p:cNvSpPr txBox="1"/>
          <p:nvPr/>
        </p:nvSpPr>
        <p:spPr>
          <a:xfrm>
            <a:off x="409575" y="1365534"/>
            <a:ext cx="781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strong visualization tool to see which feature works how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BBC08-131C-37E3-5C01-66B83695CA5B}"/>
              </a:ext>
            </a:extLst>
          </p:cNvPr>
          <p:cNvSpPr txBox="1"/>
          <p:nvPr/>
        </p:nvSpPr>
        <p:spPr>
          <a:xfrm>
            <a:off x="7105650" y="6320645"/>
            <a:ext cx="4867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https://shap.readthedocs.io/en/latest/index.html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3744873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86F1-A30D-4B2C-760A-FB1B9F3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</a:t>
            </a:r>
            <a:r>
              <a:rPr lang="en-US" dirty="0" err="1"/>
              <a:t>PyTorch</a:t>
            </a:r>
            <a:r>
              <a:rPr lang="en-US" dirty="0"/>
              <a:t> / TensorFlow</a:t>
            </a:r>
          </a:p>
        </p:txBody>
      </p:sp>
      <p:pic>
        <p:nvPicPr>
          <p:cNvPr id="1026" name="Picture 2" descr="PyTorch vs TensorFlow Popularity">
            <a:extLst>
              <a:ext uri="{FF2B5EF4-FFF2-40B4-BE49-F238E27FC236}">
                <a16:creationId xmlns:a16="http://schemas.microsoft.com/office/drawing/2014/main" id="{2305AB15-03B3-1B9F-33AD-F7E807637C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05" y="1408113"/>
            <a:ext cx="7434589" cy="54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2874877-4163-EABE-CB7C-233AF003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44" y="2519880"/>
            <a:ext cx="2276475" cy="56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EF9C6D97-5EB7-144C-C463-6A3075DB2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 t="15139" r="10101" b="15417"/>
          <a:stretch/>
        </p:blipFill>
        <p:spPr bwMode="auto">
          <a:xfrm>
            <a:off x="4524057" y="2047387"/>
            <a:ext cx="1676402" cy="94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A95CA-229B-89CC-4C43-00A6FB8CAE34}"/>
              </a:ext>
            </a:extLst>
          </p:cNvPr>
          <p:cNvSpPr txBox="1"/>
          <p:nvPr/>
        </p:nvSpPr>
        <p:spPr>
          <a:xfrm>
            <a:off x="60198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https://www.imaginarycloud.com/blog/pytorch-vs-tensorflow/</a:t>
            </a:r>
          </a:p>
        </p:txBody>
      </p:sp>
    </p:spTree>
    <p:extLst>
      <p:ext uri="{BB962C8B-B14F-4D97-AF65-F5344CB8AC3E}">
        <p14:creationId xmlns:p14="http://schemas.microsoft.com/office/powerpoint/2010/main" val="133012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039C-07C6-65F4-7193-72F5DC67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MNIST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30852-79AB-A0CA-D3A5-339DCF5E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5" y="1713706"/>
            <a:ext cx="4819650" cy="3962400"/>
          </a:xfrm>
        </p:spPr>
      </p:pic>
      <p:pic>
        <p:nvPicPr>
          <p:cNvPr id="2052" name="Picture 4" descr="MNIST Dataset in CNN">
            <a:extLst>
              <a:ext uri="{FF2B5EF4-FFF2-40B4-BE49-F238E27FC236}">
                <a16:creationId xmlns:a16="http://schemas.microsoft.com/office/drawing/2014/main" id="{A833DDD7-BE71-3BCD-D66A-A177403D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2947"/>
            <a:ext cx="5190133" cy="41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EB307-F9A8-49E9-649A-971C25C07F60}"/>
              </a:ext>
            </a:extLst>
          </p:cNvPr>
          <p:cNvSpPr txBox="1"/>
          <p:nvPr/>
        </p:nvSpPr>
        <p:spPr>
          <a:xfrm>
            <a:off x="6096000" y="6387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https://www.javatpoint.com/tensorflow-mnist-dataset-in-cnn</a:t>
            </a:r>
          </a:p>
        </p:txBody>
      </p:sp>
    </p:spTree>
    <p:extLst>
      <p:ext uri="{BB962C8B-B14F-4D97-AF65-F5344CB8AC3E}">
        <p14:creationId xmlns:p14="http://schemas.microsoft.com/office/powerpoint/2010/main" val="217154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CE11-278A-E4BF-9A6D-A8DD408D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model, set functions, compile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8BFD2-A8C1-80DB-45DC-DFFD3C3A5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399"/>
          <a:stretch/>
        </p:blipFill>
        <p:spPr>
          <a:xfrm>
            <a:off x="0" y="1415276"/>
            <a:ext cx="12192000" cy="31852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F0BC9-0C32-2D46-227E-9D46E7A8A712}"/>
              </a:ext>
            </a:extLst>
          </p:cNvPr>
          <p:cNvSpPr txBox="1"/>
          <p:nvPr/>
        </p:nvSpPr>
        <p:spPr>
          <a:xfrm>
            <a:off x="6181725" y="63934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https://www.tensorflow.org/tutorials/quickstart/beginner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B4627-5285-18D7-4423-3E4EFF7C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14" b="33703"/>
          <a:stretch/>
        </p:blipFill>
        <p:spPr>
          <a:xfrm>
            <a:off x="0" y="4754318"/>
            <a:ext cx="12192000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41532A-76E2-E574-3EA9-1BA703E3F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8" b="70084"/>
          <a:stretch/>
        </p:blipFill>
        <p:spPr>
          <a:xfrm>
            <a:off x="0" y="3977760"/>
            <a:ext cx="12192000" cy="6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3B34-25F8-19B1-E788-CDAB17A8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layers?</a:t>
            </a:r>
          </a:p>
        </p:txBody>
      </p:sp>
      <p:pic>
        <p:nvPicPr>
          <p:cNvPr id="4" name="Picture 2" descr="4. Fully Connected Deep Networks - TensorFlow for Deep Learning [Book]">
            <a:extLst>
              <a:ext uri="{FF2B5EF4-FFF2-40B4-BE49-F238E27FC236}">
                <a16:creationId xmlns:a16="http://schemas.microsoft.com/office/drawing/2014/main" id="{9A350F41-9A4E-B8B6-CB84-6341EBB96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1335675"/>
            <a:ext cx="3838575" cy="31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6F208-179B-E594-DB44-D0D9BFC0D7C6}"/>
              </a:ext>
            </a:extLst>
          </p:cNvPr>
          <p:cNvSpPr txBox="1"/>
          <p:nvPr/>
        </p:nvSpPr>
        <p:spPr>
          <a:xfrm>
            <a:off x="244866" y="5244487"/>
            <a:ext cx="26434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layer:</a:t>
            </a:r>
          </a:p>
          <a:p>
            <a:r>
              <a:rPr lang="en-US" sz="2000" dirty="0"/>
              <a:t>Flatten</a:t>
            </a:r>
            <a:br>
              <a:rPr lang="en-US" sz="2000" dirty="0"/>
            </a:br>
            <a:r>
              <a:rPr lang="en-US" sz="2000" dirty="0"/>
              <a:t>28 x 28 input to</a:t>
            </a:r>
            <a:br>
              <a:rPr lang="en-US" sz="2000" dirty="0"/>
            </a:br>
            <a:r>
              <a:rPr lang="en-US" sz="2000" dirty="0"/>
              <a:t>784-dimensional vector</a:t>
            </a:r>
            <a:endParaRPr lang="en-US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E679F3D-8B47-B51F-323C-61D7F4D20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763" b="69707"/>
          <a:stretch/>
        </p:blipFill>
        <p:spPr>
          <a:xfrm>
            <a:off x="2409825" y="2032987"/>
            <a:ext cx="1457325" cy="12003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6525E-4A2B-55A9-6D1A-09102C041244}"/>
              </a:ext>
            </a:extLst>
          </p:cNvPr>
          <p:cNvCxnSpPr>
            <a:cxnSpLocks/>
          </p:cNvCxnSpPr>
          <p:nvPr/>
        </p:nvCxnSpPr>
        <p:spPr>
          <a:xfrm flipV="1">
            <a:off x="1832703" y="4229100"/>
            <a:ext cx="2834547" cy="129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A32AFA-3CAE-A088-D8ED-F6D50450FEE7}"/>
              </a:ext>
            </a:extLst>
          </p:cNvPr>
          <p:cNvSpPr txBox="1"/>
          <p:nvPr/>
        </p:nvSpPr>
        <p:spPr>
          <a:xfrm>
            <a:off x="3011768" y="5244487"/>
            <a:ext cx="25073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1:</a:t>
            </a:r>
          </a:p>
          <a:p>
            <a:r>
              <a:rPr lang="en-US" sz="2000" dirty="0"/>
              <a:t>Activate 784 elements</a:t>
            </a:r>
            <a:br>
              <a:rPr lang="en-US" sz="2000" dirty="0"/>
            </a:br>
            <a:r>
              <a:rPr lang="en-US" sz="2000" dirty="0"/>
              <a:t>into 128 elements</a:t>
            </a:r>
            <a:br>
              <a:rPr lang="en-US" sz="2000" dirty="0"/>
            </a:br>
            <a:r>
              <a:rPr lang="en-US" sz="2000" dirty="0"/>
              <a:t>using </a:t>
            </a:r>
            <a:r>
              <a:rPr lang="en-US" sz="2000" dirty="0" err="1"/>
              <a:t>ReLU</a:t>
            </a:r>
            <a:r>
              <a:rPr lang="en-US" sz="2000" dirty="0"/>
              <a:t>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EF203-CE38-DCAE-760E-76B9766024D3}"/>
              </a:ext>
            </a:extLst>
          </p:cNvPr>
          <p:cNvSpPr txBox="1"/>
          <p:nvPr/>
        </p:nvSpPr>
        <p:spPr>
          <a:xfrm>
            <a:off x="5745443" y="5244487"/>
            <a:ext cx="2071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2:</a:t>
            </a:r>
          </a:p>
          <a:p>
            <a:r>
              <a:rPr lang="en-US" sz="2000" dirty="0"/>
              <a:t>Removes 20%</a:t>
            </a:r>
            <a:br>
              <a:rPr lang="en-US" sz="2000" dirty="0"/>
            </a:br>
            <a:r>
              <a:rPr lang="en-US" sz="2000" dirty="0"/>
              <a:t>of elements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710DD-18BA-F6B9-8E41-74E2C529BD72}"/>
              </a:ext>
            </a:extLst>
          </p:cNvPr>
          <p:cNvSpPr txBox="1"/>
          <p:nvPr/>
        </p:nvSpPr>
        <p:spPr>
          <a:xfrm>
            <a:off x="8269568" y="5244487"/>
            <a:ext cx="25073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layer:</a:t>
            </a:r>
          </a:p>
          <a:p>
            <a:r>
              <a:rPr lang="en-US" sz="2000" dirty="0"/>
              <a:t>Activate 102 elements</a:t>
            </a:r>
            <a:br>
              <a:rPr lang="en-US" sz="2000" dirty="0"/>
            </a:br>
            <a:r>
              <a:rPr lang="en-US" sz="2000" dirty="0"/>
              <a:t>into 10 elements</a:t>
            </a:r>
            <a:br>
              <a:rPr lang="en-US" sz="2000" dirty="0"/>
            </a:br>
            <a:r>
              <a:rPr lang="en-US" sz="2000" dirty="0"/>
              <a:t>using </a:t>
            </a:r>
            <a:r>
              <a:rPr lang="en-US" sz="2000" dirty="0" err="1"/>
              <a:t>ReLU</a:t>
            </a:r>
            <a:r>
              <a:rPr lang="en-US" sz="2000" dirty="0"/>
              <a:t>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FFD9B-3974-1CF4-AAAC-63CABE47EE55}"/>
              </a:ext>
            </a:extLst>
          </p:cNvPr>
          <p:cNvSpPr txBox="1"/>
          <p:nvPr/>
        </p:nvSpPr>
        <p:spPr>
          <a:xfrm>
            <a:off x="8153400" y="24895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 0 0 0 0 1 0 0 0 0]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C7CFC1-43A6-ABF6-FA2D-6B075C35800F}"/>
              </a:ext>
            </a:extLst>
          </p:cNvPr>
          <p:cNvCxnSpPr>
            <a:cxnSpLocks/>
          </p:cNvCxnSpPr>
          <p:nvPr/>
        </p:nvCxnSpPr>
        <p:spPr>
          <a:xfrm flipV="1">
            <a:off x="4274231" y="4364640"/>
            <a:ext cx="1333099" cy="87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E3E23F-7937-2846-DB3A-B4881A9F2358}"/>
              </a:ext>
            </a:extLst>
          </p:cNvPr>
          <p:cNvCxnSpPr>
            <a:cxnSpLocks/>
          </p:cNvCxnSpPr>
          <p:nvPr/>
        </p:nvCxnSpPr>
        <p:spPr>
          <a:xfrm flipV="1">
            <a:off x="6227795" y="4364640"/>
            <a:ext cx="276112" cy="87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38216-83B3-9709-69DC-F66AB73F7730}"/>
              </a:ext>
            </a:extLst>
          </p:cNvPr>
          <p:cNvCxnSpPr>
            <a:cxnSpLocks/>
          </p:cNvCxnSpPr>
          <p:nvPr/>
        </p:nvCxnSpPr>
        <p:spPr>
          <a:xfrm flipH="1" flipV="1">
            <a:off x="7443987" y="3800475"/>
            <a:ext cx="1412707" cy="144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61EB32-DE9C-ABCA-EBD2-C9863E64F3E3}"/>
              </a:ext>
            </a:extLst>
          </p:cNvPr>
          <p:cNvSpPr txBox="1"/>
          <p:nvPr/>
        </p:nvSpPr>
        <p:spPr>
          <a:xfrm>
            <a:off x="8200115" y="1945883"/>
            <a:ext cx="158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4A0AF0-A7F8-8016-122B-E0B39BB45C29}"/>
              </a:ext>
            </a:extLst>
          </p:cNvPr>
          <p:cNvSpPr txBox="1"/>
          <p:nvPr/>
        </p:nvSpPr>
        <p:spPr>
          <a:xfrm>
            <a:off x="2100263" y="157132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60624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31CA-40DE-0EAE-1459-F464CD5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7A8B1-C484-C946-A217-7BF866F5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86"/>
          <a:stretch/>
        </p:blipFill>
        <p:spPr>
          <a:xfrm>
            <a:off x="0" y="1415276"/>
            <a:ext cx="12192000" cy="4718824"/>
          </a:xfrm>
        </p:spPr>
      </p:pic>
    </p:spTree>
    <p:extLst>
      <p:ext uri="{BB962C8B-B14F-4D97-AF65-F5344CB8AC3E}">
        <p14:creationId xmlns:p14="http://schemas.microsoft.com/office/powerpoint/2010/main" val="3504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9085-86EA-F5F2-85FE-6B0F479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direction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4751-0EC8-1B4D-5A0E-0C5BEF62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335741-BBC6-139B-9D54-06E81A8CEAAC}"/>
              </a:ext>
            </a:extLst>
          </p:cNvPr>
          <p:cNvGrpSpPr/>
          <p:nvPr/>
        </p:nvGrpSpPr>
        <p:grpSpPr>
          <a:xfrm>
            <a:off x="2154906" y="1868399"/>
            <a:ext cx="1628944" cy="1560601"/>
            <a:chOff x="6481409" y="2472042"/>
            <a:chExt cx="461963" cy="8464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5E9233-455C-B88F-8E36-9B5A5E6E8C33}"/>
                </a:ext>
              </a:extLst>
            </p:cNvPr>
            <p:cNvGrpSpPr/>
            <p:nvPr/>
          </p:nvGrpSpPr>
          <p:grpSpPr>
            <a:xfrm>
              <a:off x="6481409" y="2472042"/>
              <a:ext cx="461963" cy="86905"/>
              <a:chOff x="6096000" y="3049245"/>
              <a:chExt cx="461963" cy="8690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2491A1D-AF84-0669-BF33-358C5CA80E68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14DF43-EEBE-5CC1-E5B8-0AACE3A1DB97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6B97AB-3545-8FE5-3E16-1CD5FD9DBE7F}"/>
                </a:ext>
              </a:extLst>
            </p:cNvPr>
            <p:cNvGrpSpPr/>
            <p:nvPr/>
          </p:nvGrpSpPr>
          <p:grpSpPr>
            <a:xfrm>
              <a:off x="6481409" y="2558947"/>
              <a:ext cx="461963" cy="86905"/>
              <a:chOff x="6096000" y="3049245"/>
              <a:chExt cx="461963" cy="8690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A9DF9F-C3FB-5E8A-40CB-22EFA68CD1AB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647DB37-CC14-2DE6-DBD0-C9D090593A4C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CB7ADD-C372-C811-7BFB-35E935CE166A}"/>
                </a:ext>
              </a:extLst>
            </p:cNvPr>
            <p:cNvGrpSpPr/>
            <p:nvPr/>
          </p:nvGrpSpPr>
          <p:grpSpPr>
            <a:xfrm>
              <a:off x="6481409" y="2645852"/>
              <a:ext cx="461963" cy="86905"/>
              <a:chOff x="6096000" y="3049245"/>
              <a:chExt cx="461963" cy="8690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C61ADDA-A402-37ED-B118-31CE87505775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A42AA9E-9DCA-BF67-0D0B-426C697E4348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1F565-32A2-B052-C9D4-36CDF2D7AD07}"/>
                </a:ext>
              </a:extLst>
            </p:cNvPr>
            <p:cNvGrpSpPr/>
            <p:nvPr/>
          </p:nvGrpSpPr>
          <p:grpSpPr>
            <a:xfrm>
              <a:off x="6481409" y="2725613"/>
              <a:ext cx="461963" cy="86905"/>
              <a:chOff x="6096000" y="3049245"/>
              <a:chExt cx="461963" cy="8690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5881677-B997-90CC-2925-3D4DCF5A89CA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0D07CB8-DA40-13B6-2DEA-A9537212D538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4C71D8-BBE4-70B8-7FC6-FA8F2275882B}"/>
                </a:ext>
              </a:extLst>
            </p:cNvPr>
            <p:cNvGrpSpPr/>
            <p:nvPr/>
          </p:nvGrpSpPr>
          <p:grpSpPr>
            <a:xfrm>
              <a:off x="6481409" y="2812518"/>
              <a:ext cx="461963" cy="86905"/>
              <a:chOff x="6096000" y="3049245"/>
              <a:chExt cx="461963" cy="8690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B52404-48D4-CCBB-988F-4CEEBC627C51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A48F3EA-7A72-AFE1-95BF-2C510815D4C3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71586B-0A25-D794-9AFD-7975C0B42174}"/>
                </a:ext>
              </a:extLst>
            </p:cNvPr>
            <p:cNvGrpSpPr/>
            <p:nvPr/>
          </p:nvGrpSpPr>
          <p:grpSpPr>
            <a:xfrm>
              <a:off x="6481409" y="2899423"/>
              <a:ext cx="461963" cy="86905"/>
              <a:chOff x="6096000" y="3049245"/>
              <a:chExt cx="461963" cy="8690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70A6B1-7811-A7ED-1ADE-534B84499539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C62F448-98EA-BF41-F7D7-E2D02370A9B0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520077-57A7-5CCD-0230-F19E5E8AC03F}"/>
                </a:ext>
              </a:extLst>
            </p:cNvPr>
            <p:cNvGrpSpPr/>
            <p:nvPr/>
          </p:nvGrpSpPr>
          <p:grpSpPr>
            <a:xfrm>
              <a:off x="6481409" y="2977982"/>
              <a:ext cx="461963" cy="86905"/>
              <a:chOff x="6096000" y="3049245"/>
              <a:chExt cx="461963" cy="8690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1BB8A2-6A34-7729-2CAD-22E1AF726E74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39D43E-D15C-043B-8B1C-2BA07423DA65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0917CE-7713-4B61-23CD-5073E951DC8C}"/>
                </a:ext>
              </a:extLst>
            </p:cNvPr>
            <p:cNvGrpSpPr/>
            <p:nvPr/>
          </p:nvGrpSpPr>
          <p:grpSpPr>
            <a:xfrm>
              <a:off x="6481409" y="3057743"/>
              <a:ext cx="461963" cy="86905"/>
              <a:chOff x="6096000" y="3049245"/>
              <a:chExt cx="461963" cy="8690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B48B4B-F85F-AAAB-5D38-886549E44E15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F751F7-62FB-D3CD-020A-B51479F88EBD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45049C-A374-D561-6E98-455167347240}"/>
                </a:ext>
              </a:extLst>
            </p:cNvPr>
            <p:cNvGrpSpPr/>
            <p:nvPr/>
          </p:nvGrpSpPr>
          <p:grpSpPr>
            <a:xfrm>
              <a:off x="6481409" y="3144648"/>
              <a:ext cx="461963" cy="86905"/>
              <a:chOff x="6096000" y="3049245"/>
              <a:chExt cx="461963" cy="8690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0A81FC-8AAE-2E2D-B2F4-D8928BD91190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AE4C1C-3F56-024D-3188-B24403E4B309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317EA1-7F58-E3E4-E6C1-6268E73419B5}"/>
                </a:ext>
              </a:extLst>
            </p:cNvPr>
            <p:cNvGrpSpPr/>
            <p:nvPr/>
          </p:nvGrpSpPr>
          <p:grpSpPr>
            <a:xfrm>
              <a:off x="6481409" y="3231553"/>
              <a:ext cx="461963" cy="86905"/>
              <a:chOff x="6096000" y="3049245"/>
              <a:chExt cx="461963" cy="869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27FDD2-C413-96E4-C04D-C36420D47CFD}"/>
                  </a:ext>
                </a:extLst>
              </p:cNvPr>
              <p:cNvSpPr/>
              <p:nvPr/>
            </p:nvSpPr>
            <p:spPr>
              <a:xfrm>
                <a:off x="6096000" y="304924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672A5C-65D7-C36F-D7A5-1FDA0ECC5300}"/>
                  </a:ext>
                </a:extLst>
              </p:cNvPr>
              <p:cNvSpPr/>
              <p:nvPr/>
            </p:nvSpPr>
            <p:spPr>
              <a:xfrm>
                <a:off x="6461256" y="304924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60BD46-4F4C-858A-A169-714C9AC12603}"/>
              </a:ext>
            </a:extLst>
          </p:cNvPr>
          <p:cNvGrpSpPr/>
          <p:nvPr/>
        </p:nvGrpSpPr>
        <p:grpSpPr>
          <a:xfrm>
            <a:off x="7695962" y="1860208"/>
            <a:ext cx="1547694" cy="1560601"/>
            <a:chOff x="7361434" y="2815183"/>
            <a:chExt cx="461963" cy="84641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EE7B4B-09E7-2010-15F5-8671E6C59AF1}"/>
                </a:ext>
              </a:extLst>
            </p:cNvPr>
            <p:cNvGrpSpPr/>
            <p:nvPr/>
          </p:nvGrpSpPr>
          <p:grpSpPr>
            <a:xfrm>
              <a:off x="7361434" y="2815183"/>
              <a:ext cx="365256" cy="846416"/>
              <a:chOff x="9686652" y="2897915"/>
              <a:chExt cx="365256" cy="84641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1FA6299-BB6F-7CFF-FAE3-DA32BA6D6C7E}"/>
                  </a:ext>
                </a:extLst>
              </p:cNvPr>
              <p:cNvSpPr/>
              <p:nvPr/>
            </p:nvSpPr>
            <p:spPr>
              <a:xfrm>
                <a:off x="9686652" y="289791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1DB5EA4-3F07-3B45-355E-6134C83DAE31}"/>
                  </a:ext>
                </a:extLst>
              </p:cNvPr>
              <p:cNvSpPr/>
              <p:nvPr/>
            </p:nvSpPr>
            <p:spPr>
              <a:xfrm>
                <a:off x="9686652" y="2984820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D7307F5-60B7-313C-87B6-721161CAD4EE}"/>
                  </a:ext>
                </a:extLst>
              </p:cNvPr>
              <p:cNvSpPr/>
              <p:nvPr/>
            </p:nvSpPr>
            <p:spPr>
              <a:xfrm>
                <a:off x="9686652" y="307172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04788DF-BDBB-A07E-DC2D-AA59D8A888AF}"/>
                  </a:ext>
                </a:extLst>
              </p:cNvPr>
              <p:cNvSpPr/>
              <p:nvPr/>
            </p:nvSpPr>
            <p:spPr>
              <a:xfrm>
                <a:off x="9686652" y="3151486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565CB3D-C7E3-43CF-5D07-170BEFF45267}"/>
                  </a:ext>
                </a:extLst>
              </p:cNvPr>
              <p:cNvSpPr/>
              <p:nvPr/>
            </p:nvSpPr>
            <p:spPr>
              <a:xfrm>
                <a:off x="9686652" y="3238391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7D7A8D2-86DA-1453-C389-150C42C00489}"/>
                  </a:ext>
                </a:extLst>
              </p:cNvPr>
              <p:cNvSpPr/>
              <p:nvPr/>
            </p:nvSpPr>
            <p:spPr>
              <a:xfrm>
                <a:off x="9686652" y="3325296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E991A8-C582-DD54-3013-BF54BD3FD45C}"/>
                  </a:ext>
                </a:extLst>
              </p:cNvPr>
              <p:cNvSpPr/>
              <p:nvPr/>
            </p:nvSpPr>
            <p:spPr>
              <a:xfrm>
                <a:off x="9686652" y="3403855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66F7258-A205-30DA-0252-38D4346F5D9F}"/>
                  </a:ext>
                </a:extLst>
              </p:cNvPr>
              <p:cNvSpPr/>
              <p:nvPr/>
            </p:nvSpPr>
            <p:spPr>
              <a:xfrm>
                <a:off x="9686652" y="3483616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C4819B-DBAB-D2C9-2DAA-2D4917F7E2F3}"/>
                  </a:ext>
                </a:extLst>
              </p:cNvPr>
              <p:cNvSpPr/>
              <p:nvPr/>
            </p:nvSpPr>
            <p:spPr>
              <a:xfrm>
                <a:off x="9686652" y="3570521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2B32DA-EB76-F2C8-0703-94D3361ABDA0}"/>
                  </a:ext>
                </a:extLst>
              </p:cNvPr>
              <p:cNvSpPr/>
              <p:nvPr/>
            </p:nvSpPr>
            <p:spPr>
              <a:xfrm>
                <a:off x="9686652" y="3657426"/>
                <a:ext cx="365256" cy="86905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A1E939C-3E66-AF57-6ACD-245519A92E05}"/>
                </a:ext>
              </a:extLst>
            </p:cNvPr>
            <p:cNvGrpSpPr/>
            <p:nvPr/>
          </p:nvGrpSpPr>
          <p:grpSpPr>
            <a:xfrm>
              <a:off x="7726690" y="2815183"/>
              <a:ext cx="96707" cy="846416"/>
              <a:chOff x="10051908" y="2897915"/>
              <a:chExt cx="96707" cy="84641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FE47AAB-EA0F-C6B5-3E30-D7F568D93257}"/>
                  </a:ext>
                </a:extLst>
              </p:cNvPr>
              <p:cNvSpPr/>
              <p:nvPr/>
            </p:nvSpPr>
            <p:spPr>
              <a:xfrm>
                <a:off x="10051908" y="289791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B4364D-FCA6-A7E3-1137-AE14F066B75A}"/>
                  </a:ext>
                </a:extLst>
              </p:cNvPr>
              <p:cNvSpPr/>
              <p:nvPr/>
            </p:nvSpPr>
            <p:spPr>
              <a:xfrm>
                <a:off x="10051908" y="2984820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1F60689-EAB0-4A93-0E4B-52B0A90B2B3D}"/>
                  </a:ext>
                </a:extLst>
              </p:cNvPr>
              <p:cNvSpPr/>
              <p:nvPr/>
            </p:nvSpPr>
            <p:spPr>
              <a:xfrm>
                <a:off x="10051908" y="307172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7F4E4FD-7D57-BFC3-AD30-6495A48D3A0B}"/>
                  </a:ext>
                </a:extLst>
              </p:cNvPr>
              <p:cNvSpPr/>
              <p:nvPr/>
            </p:nvSpPr>
            <p:spPr>
              <a:xfrm>
                <a:off x="10051908" y="3151486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0579D1A-8F8F-2D97-5C87-4111EC296C87}"/>
                  </a:ext>
                </a:extLst>
              </p:cNvPr>
              <p:cNvSpPr/>
              <p:nvPr/>
            </p:nvSpPr>
            <p:spPr>
              <a:xfrm>
                <a:off x="10051908" y="3238391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62A66F9-5284-D2B4-22B2-04DFB616D1D3}"/>
                  </a:ext>
                </a:extLst>
              </p:cNvPr>
              <p:cNvSpPr/>
              <p:nvPr/>
            </p:nvSpPr>
            <p:spPr>
              <a:xfrm>
                <a:off x="10051908" y="3325296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9E7B41C-CC9F-7D29-AB43-D7CCA7EA0840}"/>
                  </a:ext>
                </a:extLst>
              </p:cNvPr>
              <p:cNvSpPr/>
              <p:nvPr/>
            </p:nvSpPr>
            <p:spPr>
              <a:xfrm>
                <a:off x="10051908" y="3403855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BCC8372-5A72-D79E-2691-EDF1D9C580FD}"/>
                  </a:ext>
                </a:extLst>
              </p:cNvPr>
              <p:cNvSpPr/>
              <p:nvPr/>
            </p:nvSpPr>
            <p:spPr>
              <a:xfrm>
                <a:off x="10051908" y="3483616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4821DC6-08D3-DAEE-7264-16190F39D38A}"/>
                  </a:ext>
                </a:extLst>
              </p:cNvPr>
              <p:cNvSpPr/>
              <p:nvPr/>
            </p:nvSpPr>
            <p:spPr>
              <a:xfrm>
                <a:off x="10051908" y="3570521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D9E88E7-44BC-BB35-1F1A-A2A43547BCAD}"/>
                  </a:ext>
                </a:extLst>
              </p:cNvPr>
              <p:cNvSpPr/>
              <p:nvPr/>
            </p:nvSpPr>
            <p:spPr>
              <a:xfrm>
                <a:off x="10051908" y="3657426"/>
                <a:ext cx="96707" cy="8690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74" name="Picture 2" descr="指差し確認のイラスト（女性会社員）">
            <a:extLst>
              <a:ext uri="{FF2B5EF4-FFF2-40B4-BE49-F238E27FC236}">
                <a16:creationId xmlns:a16="http://schemas.microsoft.com/office/drawing/2014/main" id="{7482FA36-3F5C-B213-E7E3-A45DC98A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2774" y="1023939"/>
            <a:ext cx="2527850" cy="28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508F371-0C06-F694-6052-4099F7C5DE0D}"/>
              </a:ext>
            </a:extLst>
          </p:cNvPr>
          <p:cNvSpPr txBox="1"/>
          <p:nvPr/>
        </p:nvSpPr>
        <p:spPr>
          <a:xfrm>
            <a:off x="2466637" y="2260791"/>
            <a:ext cx="89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Past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7A7901-CEA6-ADE6-5C72-BFF556C2311C}"/>
              </a:ext>
            </a:extLst>
          </p:cNvPr>
          <p:cNvSpPr txBox="1"/>
          <p:nvPr/>
        </p:nvSpPr>
        <p:spPr>
          <a:xfrm>
            <a:off x="7801288" y="2260791"/>
            <a:ext cx="1303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</a:t>
            </a:r>
          </a:p>
        </p:txBody>
      </p:sp>
      <p:pic>
        <p:nvPicPr>
          <p:cNvPr id="3076" name="Picture 4" descr="実体顕微鏡を使う人のイラスト（男性）">
            <a:extLst>
              <a:ext uri="{FF2B5EF4-FFF2-40B4-BE49-F238E27FC236}">
                <a16:creationId xmlns:a16="http://schemas.microsoft.com/office/drawing/2014/main" id="{49FBF102-6E95-86D3-3136-A9170863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75" y="3915503"/>
            <a:ext cx="3046290" cy="284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4EAD7809-FB45-B67C-1BEB-6A6FB9C02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9" r="55069" b="24906"/>
          <a:stretch/>
        </p:blipFill>
        <p:spPr bwMode="auto">
          <a:xfrm>
            <a:off x="3613349" y="5368466"/>
            <a:ext cx="1444488" cy="9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F0731C4B-FE34-8AE5-9F84-30D2CB1CF02E}"/>
              </a:ext>
            </a:extLst>
          </p:cNvPr>
          <p:cNvSpPr/>
          <p:nvPr/>
        </p:nvSpPr>
        <p:spPr>
          <a:xfrm>
            <a:off x="6496632" y="4131237"/>
            <a:ext cx="2747024" cy="585547"/>
          </a:xfrm>
          <a:prstGeom prst="wedgeRoundRectCallout">
            <a:avLst>
              <a:gd name="adj1" fmla="val -50444"/>
              <a:gd name="adj2" fmla="val 89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Which factor is critical?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8527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DF9F-970D-F579-F42C-A17664D1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7E188-0102-3C6B-5E3F-84710772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43" b="26329"/>
          <a:stretch/>
        </p:blipFill>
        <p:spPr>
          <a:xfrm>
            <a:off x="0" y="3714749"/>
            <a:ext cx="12192000" cy="31432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5C169-EEB5-3F05-E62E-44BF8AEE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89"/>
          <a:stretch/>
        </p:blipFill>
        <p:spPr>
          <a:xfrm>
            <a:off x="0" y="1292245"/>
            <a:ext cx="12192000" cy="21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3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29F0-CB42-F7B1-DE61-8B05EA0F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need more power?</a:t>
            </a:r>
          </a:p>
        </p:txBody>
      </p:sp>
      <p:pic>
        <p:nvPicPr>
          <p:cNvPr id="3074" name="Picture 2" descr="PC da gaming Intel i7 Thunder">
            <a:extLst>
              <a:ext uri="{FF2B5EF4-FFF2-40B4-BE49-F238E27FC236}">
                <a16:creationId xmlns:a16="http://schemas.microsoft.com/office/drawing/2014/main" id="{24D5D026-2B8D-6642-F3BF-167B2A15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509712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ab: An easy way to learn and use TensorFlow — The TensorFlow Blog">
            <a:extLst>
              <a:ext uri="{FF2B5EF4-FFF2-40B4-BE49-F238E27FC236}">
                <a16:creationId xmlns:a16="http://schemas.microsoft.com/office/drawing/2014/main" id="{4C876F1E-FD1E-EB31-C2FF-51D6DE38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00263"/>
            <a:ext cx="4988655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A5254-0474-791A-4F17-B0B72FED6B82}"/>
              </a:ext>
            </a:extLst>
          </p:cNvPr>
          <p:cNvSpPr txBox="1"/>
          <p:nvPr/>
        </p:nvSpPr>
        <p:spPr>
          <a:xfrm>
            <a:off x="1340203" y="5024437"/>
            <a:ext cx="3577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Expensive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Bulky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Consumes a lot of power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Needs maintenance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D45EF-C9B2-D4DB-CF15-DD0429A4F26B}"/>
              </a:ext>
            </a:extLst>
          </p:cNvPr>
          <p:cNvSpPr txBox="1"/>
          <p:nvPr/>
        </p:nvSpPr>
        <p:spPr>
          <a:xfrm>
            <a:off x="6810375" y="5024437"/>
            <a:ext cx="32188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Free/paid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Cloud base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External resource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Limited time/memory</a:t>
            </a:r>
          </a:p>
        </p:txBody>
      </p:sp>
    </p:spTree>
    <p:extLst>
      <p:ext uri="{BB962C8B-B14F-4D97-AF65-F5344CB8AC3E}">
        <p14:creationId xmlns:p14="http://schemas.microsoft.com/office/powerpoint/2010/main" val="217443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03FA-0DD7-D39F-132E-E7E8F0F2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keywords…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4CAB9-C0F1-288E-419E-9DFE10A71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 err="1"/>
              <a:t>TensorBoard</a:t>
            </a:r>
            <a:endParaRPr lang="en-US" dirty="0"/>
          </a:p>
          <a:p>
            <a:r>
              <a:rPr lang="en-US" dirty="0"/>
              <a:t>CNN, LSTM</a:t>
            </a:r>
          </a:p>
          <a:p>
            <a:r>
              <a:rPr lang="en-US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92770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FC96-E555-8E54-A229-99664975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6A9FB0-B635-B3BD-5C88-2939236FC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0" y="1408113"/>
            <a:ext cx="12141399" cy="54498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C0981-1E03-F35E-530C-C30165488359}"/>
              </a:ext>
            </a:extLst>
          </p:cNvPr>
          <p:cNvSpPr txBox="1"/>
          <p:nvPr/>
        </p:nvSpPr>
        <p:spPr>
          <a:xfrm>
            <a:off x="9305925" y="6384408"/>
            <a:ext cx="278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</a:t>
            </a:r>
          </a:p>
        </p:txBody>
      </p:sp>
    </p:spTree>
    <p:extLst>
      <p:ext uri="{BB962C8B-B14F-4D97-AF65-F5344CB8AC3E}">
        <p14:creationId xmlns:p14="http://schemas.microsoft.com/office/powerpoint/2010/main" val="143937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BA08-B069-248C-DEA9-C0DFE643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Supervised learning</a:t>
            </a:r>
            <a:endParaRPr kumimoji="1" lang="ja-JP" altLang="en-US" dirty="0"/>
          </a:p>
        </p:txBody>
      </p:sp>
      <p:pic>
        <p:nvPicPr>
          <p:cNvPr id="3086" name="Picture 14" descr="Large Collection Of 10 Dogs And 10 Cats In Different Position Stock Photo -  Download Image Now - iStock">
            <a:extLst>
              <a:ext uri="{FF2B5EF4-FFF2-40B4-BE49-F238E27FC236}">
                <a16:creationId xmlns:a16="http://schemas.microsoft.com/office/drawing/2014/main" id="{42168BB5-2092-9F3F-95EF-3C9C1D90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815174"/>
            <a:ext cx="4846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at Images - Free Download on Freepik">
            <a:extLst>
              <a:ext uri="{FF2B5EF4-FFF2-40B4-BE49-F238E27FC236}">
                <a16:creationId xmlns:a16="http://schemas.microsoft.com/office/drawing/2014/main" id="{554781B7-CDE4-1630-6CB7-6F35E6BDC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15590" r="18632"/>
          <a:stretch/>
        </p:blipFill>
        <p:spPr bwMode="auto">
          <a:xfrm>
            <a:off x="7865942" y="2326946"/>
            <a:ext cx="1772025" cy="31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227FF-A4DE-E510-05BF-E9C0BA676F40}"/>
              </a:ext>
            </a:extLst>
          </p:cNvPr>
          <p:cNvSpPr txBox="1"/>
          <p:nvPr/>
        </p:nvSpPr>
        <p:spPr>
          <a:xfrm>
            <a:off x="2540535" y="1301106"/>
            <a:ext cx="21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Training data</a:t>
            </a:r>
            <a:endParaRPr kumimoji="1" lang="ja-JP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1C13A-3CD3-D0D8-AE7F-F2D542B0E224}"/>
              </a:ext>
            </a:extLst>
          </p:cNvPr>
          <p:cNvSpPr txBox="1"/>
          <p:nvPr/>
        </p:nvSpPr>
        <p:spPr>
          <a:xfrm>
            <a:off x="7970976" y="1301106"/>
            <a:ext cx="152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Test data</a:t>
            </a:r>
            <a:endParaRPr kumimoji="1" lang="ja-JP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8E0D4-B3F7-2EE5-9170-2498D6DF9B54}"/>
              </a:ext>
            </a:extLst>
          </p:cNvPr>
          <p:cNvSpPr txBox="1"/>
          <p:nvPr/>
        </p:nvSpPr>
        <p:spPr>
          <a:xfrm>
            <a:off x="2369750" y="178455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2CD4-B275-4201-6327-6C57B93F59E1}"/>
              </a:ext>
            </a:extLst>
          </p:cNvPr>
          <p:cNvSpPr txBox="1"/>
          <p:nvPr/>
        </p:nvSpPr>
        <p:spPr>
          <a:xfrm>
            <a:off x="1607945" y="1717523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pic>
        <p:nvPicPr>
          <p:cNvPr id="8" name="Picture 4" descr="コンピューターを使うロボットのイラスト">
            <a:extLst>
              <a:ext uri="{FF2B5EF4-FFF2-40B4-BE49-F238E27FC236}">
                <a16:creationId xmlns:a16="http://schemas.microsoft.com/office/drawing/2014/main" id="{C7AAC9C7-0714-267E-1EB6-2C31A7A3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31870" y="4940745"/>
            <a:ext cx="1820899" cy="17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E3A1106-A434-A477-F795-FF3E81E74F31}"/>
              </a:ext>
            </a:extLst>
          </p:cNvPr>
          <p:cNvSpPr/>
          <p:nvPr/>
        </p:nvSpPr>
        <p:spPr>
          <a:xfrm>
            <a:off x="9773231" y="4632924"/>
            <a:ext cx="893575" cy="445071"/>
          </a:xfrm>
          <a:prstGeom prst="wedgeRoundRectCallout">
            <a:avLst>
              <a:gd name="adj1" fmla="val 56452"/>
              <a:gd name="adj2" fmla="val 103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Cat!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DF87E-CD4B-9F36-C4DF-91D8CBC652EF}"/>
              </a:ext>
            </a:extLst>
          </p:cNvPr>
          <p:cNvSpPr txBox="1"/>
          <p:nvPr/>
        </p:nvSpPr>
        <p:spPr>
          <a:xfrm>
            <a:off x="3441158" y="1737311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8B4A4-5B1E-1B04-E2D4-97885E924F0E}"/>
              </a:ext>
            </a:extLst>
          </p:cNvPr>
          <p:cNvSpPr txBox="1"/>
          <p:nvPr/>
        </p:nvSpPr>
        <p:spPr>
          <a:xfrm>
            <a:off x="4448449" y="1792692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3119C-C7A7-50F4-8DC4-B0EB40B259A9}"/>
              </a:ext>
            </a:extLst>
          </p:cNvPr>
          <p:cNvSpPr txBox="1"/>
          <p:nvPr/>
        </p:nvSpPr>
        <p:spPr>
          <a:xfrm>
            <a:off x="5272224" y="1760242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F7DFA-1C2E-6BE9-10DC-856E9F91A685}"/>
              </a:ext>
            </a:extLst>
          </p:cNvPr>
          <p:cNvSpPr txBox="1"/>
          <p:nvPr/>
        </p:nvSpPr>
        <p:spPr>
          <a:xfrm>
            <a:off x="3216266" y="3110760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46D87-8C44-A262-0BC2-6309DBDEC7FB}"/>
              </a:ext>
            </a:extLst>
          </p:cNvPr>
          <p:cNvSpPr txBox="1"/>
          <p:nvPr/>
        </p:nvSpPr>
        <p:spPr>
          <a:xfrm>
            <a:off x="2308133" y="3244334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01CA1-9FD1-A6C0-0455-565978605140}"/>
              </a:ext>
            </a:extLst>
          </p:cNvPr>
          <p:cNvSpPr txBox="1"/>
          <p:nvPr/>
        </p:nvSpPr>
        <p:spPr>
          <a:xfrm>
            <a:off x="2648833" y="5321920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2E7CA-3E97-C666-D91D-D9C39CF03A34}"/>
              </a:ext>
            </a:extLst>
          </p:cNvPr>
          <p:cNvSpPr txBox="1"/>
          <p:nvPr/>
        </p:nvSpPr>
        <p:spPr>
          <a:xfrm>
            <a:off x="4349310" y="5309528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89B53-6AEC-1067-A221-BDE6D234B073}"/>
              </a:ext>
            </a:extLst>
          </p:cNvPr>
          <p:cNvSpPr txBox="1"/>
          <p:nvPr/>
        </p:nvSpPr>
        <p:spPr>
          <a:xfrm>
            <a:off x="3950107" y="425321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D5EE-C7A2-2CFD-9A2A-3CF9B87BC544}"/>
              </a:ext>
            </a:extLst>
          </p:cNvPr>
          <p:cNvSpPr txBox="1"/>
          <p:nvPr/>
        </p:nvSpPr>
        <p:spPr>
          <a:xfrm>
            <a:off x="5226891" y="3047788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Cat</a:t>
            </a:r>
            <a:endParaRPr kumimoji="1" lang="ja-JP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9A0C5-C111-E9AB-E11D-0075ED7A8E64}"/>
              </a:ext>
            </a:extLst>
          </p:cNvPr>
          <p:cNvSpPr txBox="1"/>
          <p:nvPr/>
        </p:nvSpPr>
        <p:spPr>
          <a:xfrm>
            <a:off x="1679732" y="329828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674-419D-1ED8-BC80-23DCB335C2D0}"/>
              </a:ext>
            </a:extLst>
          </p:cNvPr>
          <p:cNvSpPr txBox="1"/>
          <p:nvPr/>
        </p:nvSpPr>
        <p:spPr>
          <a:xfrm>
            <a:off x="3887866" y="312657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D6343-2084-5910-D094-55D1E29C88FD}"/>
              </a:ext>
            </a:extLst>
          </p:cNvPr>
          <p:cNvSpPr txBox="1"/>
          <p:nvPr/>
        </p:nvSpPr>
        <p:spPr>
          <a:xfrm>
            <a:off x="4662141" y="31106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21579-9F04-7129-42B3-3386A1D3D965}"/>
              </a:ext>
            </a:extLst>
          </p:cNvPr>
          <p:cNvSpPr txBox="1"/>
          <p:nvPr/>
        </p:nvSpPr>
        <p:spPr>
          <a:xfrm>
            <a:off x="2453556" y="41845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8EADC-C9B5-252F-F0EA-5EDF7123B1BF}"/>
              </a:ext>
            </a:extLst>
          </p:cNvPr>
          <p:cNvSpPr txBox="1"/>
          <p:nvPr/>
        </p:nvSpPr>
        <p:spPr>
          <a:xfrm>
            <a:off x="4583779" y="40638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9D87F-AC1C-2F71-DABF-5F504857C035}"/>
              </a:ext>
            </a:extLst>
          </p:cNvPr>
          <p:cNvSpPr txBox="1"/>
          <p:nvPr/>
        </p:nvSpPr>
        <p:spPr>
          <a:xfrm>
            <a:off x="5153983" y="396996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ABF14-C96E-70DE-E910-CBBA1DACEFEC}"/>
              </a:ext>
            </a:extLst>
          </p:cNvPr>
          <p:cNvSpPr txBox="1"/>
          <p:nvPr/>
        </p:nvSpPr>
        <p:spPr>
          <a:xfrm>
            <a:off x="1677394" y="512486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6C3FD-50FB-93A8-5C90-2294B86B2924}"/>
              </a:ext>
            </a:extLst>
          </p:cNvPr>
          <p:cNvSpPr txBox="1"/>
          <p:nvPr/>
        </p:nvSpPr>
        <p:spPr>
          <a:xfrm>
            <a:off x="3393757" y="51372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F54CCD-3D86-CE52-A66A-4742E59D4930}"/>
              </a:ext>
            </a:extLst>
          </p:cNvPr>
          <p:cNvSpPr txBox="1"/>
          <p:nvPr/>
        </p:nvSpPr>
        <p:spPr>
          <a:xfrm>
            <a:off x="5248114" y="521394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0293C0-0670-601B-F151-93C27290F06E}"/>
                  </a:ext>
                </a:extLst>
              </p14:cNvPr>
              <p14:cNvContentPartPr/>
              <p14:nvPr/>
            </p14:nvContentPartPr>
            <p14:xfrm>
              <a:off x="5330334" y="1934814"/>
              <a:ext cx="40140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0293C0-0670-601B-F151-93C27290F0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6334" y="1826814"/>
                <a:ext cx="5090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072" name="TextBox 3071">
            <a:extLst>
              <a:ext uri="{FF2B5EF4-FFF2-40B4-BE49-F238E27FC236}">
                <a16:creationId xmlns:a16="http://schemas.microsoft.com/office/drawing/2014/main" id="{D7A53FCE-1D82-74B8-FC94-4D8255ED6A44}"/>
              </a:ext>
            </a:extLst>
          </p:cNvPr>
          <p:cNvSpPr txBox="1"/>
          <p:nvPr/>
        </p:nvSpPr>
        <p:spPr>
          <a:xfrm>
            <a:off x="5737867" y="1359756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Label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1183BF74-AD65-E00F-111D-CE6DD3B84AF4}"/>
              </a:ext>
            </a:extLst>
          </p:cNvPr>
          <p:cNvSpPr txBox="1"/>
          <p:nvPr/>
        </p:nvSpPr>
        <p:spPr>
          <a:xfrm>
            <a:off x="3201831" y="409211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Dog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8109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1593-B688-B4BD-08F8-02DA14B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Unsupervised learning</a:t>
            </a:r>
            <a:endParaRPr kumimoji="1" lang="ja-JP" altLang="en-US" dirty="0"/>
          </a:p>
        </p:txBody>
      </p:sp>
      <p:pic>
        <p:nvPicPr>
          <p:cNvPr id="4" name="Picture 14" descr="Large Collection Of 10 Dogs And 10 Cats In Different Position Stock Photo -  Download Image Now - iStock">
            <a:extLst>
              <a:ext uri="{FF2B5EF4-FFF2-40B4-BE49-F238E27FC236}">
                <a16:creationId xmlns:a16="http://schemas.microsoft.com/office/drawing/2014/main" id="{6BE2A466-271C-8273-3464-6ABD5482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35" y="1321873"/>
            <a:ext cx="4846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コンピューターを使うロボットのイラスト">
            <a:extLst>
              <a:ext uri="{FF2B5EF4-FFF2-40B4-BE49-F238E27FC236}">
                <a16:creationId xmlns:a16="http://schemas.microsoft.com/office/drawing/2014/main" id="{0F065478-7D57-150C-5BCD-628E70F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76" y="4869953"/>
            <a:ext cx="1820899" cy="17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F93E9E2-5CCD-D820-B211-F2CEEACE92A8}"/>
              </a:ext>
            </a:extLst>
          </p:cNvPr>
          <p:cNvSpPr/>
          <p:nvPr/>
        </p:nvSpPr>
        <p:spPr>
          <a:xfrm>
            <a:off x="2460458" y="4288832"/>
            <a:ext cx="1946360" cy="701988"/>
          </a:xfrm>
          <a:prstGeom prst="wedgeRoundRectCallout">
            <a:avLst>
              <a:gd name="adj1" fmla="val -39483"/>
              <a:gd name="adj2" fmla="val 1068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These look like same category…</a:t>
            </a:r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98BCAB-ABC1-FA79-B19B-24367836CD1A}"/>
                  </a:ext>
                </a:extLst>
              </p14:cNvPr>
              <p14:cNvContentPartPr/>
              <p14:nvPr/>
            </p14:nvContentPartPr>
            <p14:xfrm>
              <a:off x="4377124" y="2712414"/>
              <a:ext cx="847440" cy="4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98BCAB-ABC1-FA79-B19B-24367836CD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3124" y="2604414"/>
                <a:ext cx="9550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0F4E10-724A-F280-5791-BB3347ACC77F}"/>
                  </a:ext>
                </a:extLst>
              </p14:cNvPr>
              <p14:cNvContentPartPr/>
              <p14:nvPr/>
            </p14:nvContentPartPr>
            <p14:xfrm>
              <a:off x="6442084" y="2613054"/>
              <a:ext cx="5864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0F4E10-724A-F280-5791-BB3347ACC7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8084" y="2505054"/>
                <a:ext cx="694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48D5F8-E6EA-3B1D-773C-B2FFD3B496F4}"/>
                  </a:ext>
                </a:extLst>
              </p14:cNvPr>
              <p14:cNvContentPartPr/>
              <p14:nvPr/>
            </p14:nvContentPartPr>
            <p14:xfrm>
              <a:off x="7267924" y="2636814"/>
              <a:ext cx="57024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48D5F8-E6EA-3B1D-773C-B2FFD3B496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3958" y="2522461"/>
                <a:ext cx="677812" cy="234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C80C09-90EF-DE53-BCEA-8EDCE1FF1DF2}"/>
                  </a:ext>
                </a:extLst>
              </p14:cNvPr>
              <p14:cNvContentPartPr/>
              <p14:nvPr/>
            </p14:nvContentPartPr>
            <p14:xfrm>
              <a:off x="8182324" y="2511894"/>
              <a:ext cx="622080" cy="2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C80C09-90EF-DE53-BCEA-8EDCE1FF1D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28355" y="2403894"/>
                <a:ext cx="72965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C3EE81-277A-2742-DDE6-BA1CA0ED3D9B}"/>
                  </a:ext>
                </a:extLst>
              </p14:cNvPr>
              <p14:cNvContentPartPr/>
              <p14:nvPr/>
            </p14:nvContentPartPr>
            <p14:xfrm>
              <a:off x="8264764" y="3515934"/>
              <a:ext cx="5176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C3EE81-277A-2742-DDE6-BA1CA0ED3D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10764" y="3407934"/>
                <a:ext cx="625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115E2F-63A1-488B-071A-C28D4907951B}"/>
                  </a:ext>
                </a:extLst>
              </p14:cNvPr>
              <p14:cNvContentPartPr/>
              <p14:nvPr/>
            </p14:nvContentPartPr>
            <p14:xfrm>
              <a:off x="6158764" y="3627534"/>
              <a:ext cx="538560" cy="1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115E2F-63A1-488B-071A-C28D490795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04764" y="3516534"/>
                <a:ext cx="646200" cy="234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1603E7-C6DA-B1EB-0C78-2040A07E0919}"/>
                  </a:ext>
                </a:extLst>
              </p14:cNvPr>
              <p14:cNvContentPartPr/>
              <p14:nvPr/>
            </p14:nvContentPartPr>
            <p14:xfrm>
              <a:off x="5433004" y="3657414"/>
              <a:ext cx="460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1603E7-C6DA-B1EB-0C78-2040A07E09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8962" y="3549414"/>
                <a:ext cx="56852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94F00AC-7BB1-EA4A-7AA3-E87DC6C6D9FD}"/>
                  </a:ext>
                </a:extLst>
              </p14:cNvPr>
              <p14:cNvContentPartPr/>
              <p14:nvPr/>
            </p14:nvContentPartPr>
            <p14:xfrm>
              <a:off x="5557204" y="5911014"/>
              <a:ext cx="465480" cy="4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94F00AC-7BB1-EA4A-7AA3-E87DC6C6D9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3204" y="5803014"/>
                <a:ext cx="5731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E8440A-F2F9-1D30-1BBB-181F9517C026}"/>
                  </a:ext>
                </a:extLst>
              </p14:cNvPr>
              <p14:cNvContentPartPr/>
              <p14:nvPr/>
            </p14:nvContentPartPr>
            <p14:xfrm>
              <a:off x="7279804" y="5917494"/>
              <a:ext cx="703440" cy="23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E8440A-F2F9-1D30-1BBB-181F9517C0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25804" y="5809494"/>
                <a:ext cx="8110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5A56BB-5E5E-9BDD-70ED-BE0CE281755D}"/>
                  </a:ext>
                </a:extLst>
              </p14:cNvPr>
              <p14:cNvContentPartPr/>
              <p14:nvPr/>
            </p14:nvContentPartPr>
            <p14:xfrm>
              <a:off x="6973084" y="4684494"/>
              <a:ext cx="557640" cy="4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5A56BB-5E5E-9BDD-70ED-BE0CE28175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19084" y="4576494"/>
                <a:ext cx="665280" cy="2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68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BA08-B069-248C-DEA9-C0DFE643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Classification</a:t>
            </a:r>
            <a:endParaRPr kumimoji="1" lang="ja-JP" altLang="en-US" dirty="0"/>
          </a:p>
        </p:txBody>
      </p:sp>
      <p:pic>
        <p:nvPicPr>
          <p:cNvPr id="3086" name="Picture 14" descr="Large Collection Of 10 Dogs And 10 Cats In Different Position Stock Photo -  Download Image Now - iStock">
            <a:extLst>
              <a:ext uri="{FF2B5EF4-FFF2-40B4-BE49-F238E27FC236}">
                <a16:creationId xmlns:a16="http://schemas.microsoft.com/office/drawing/2014/main" id="{42168BB5-2092-9F3F-95EF-3C9C1D90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815174"/>
            <a:ext cx="4846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227FF-A4DE-E510-05BF-E9C0BA676F40}"/>
              </a:ext>
            </a:extLst>
          </p:cNvPr>
          <p:cNvSpPr txBox="1"/>
          <p:nvPr/>
        </p:nvSpPr>
        <p:spPr>
          <a:xfrm>
            <a:off x="2540535" y="1301106"/>
            <a:ext cx="21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Training data</a:t>
            </a:r>
            <a:endParaRPr kumimoji="1" lang="ja-JP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8E0D4-B3F7-2EE5-9170-2498D6DF9B54}"/>
              </a:ext>
            </a:extLst>
          </p:cNvPr>
          <p:cNvSpPr txBox="1"/>
          <p:nvPr/>
        </p:nvSpPr>
        <p:spPr>
          <a:xfrm>
            <a:off x="2369750" y="1784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2CD4-B275-4201-6327-6C57B93F59E1}"/>
              </a:ext>
            </a:extLst>
          </p:cNvPr>
          <p:cNvSpPr txBox="1"/>
          <p:nvPr/>
        </p:nvSpPr>
        <p:spPr>
          <a:xfrm>
            <a:off x="1607945" y="1717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DF87E-CD4B-9F36-C4DF-91D8CBC652EF}"/>
              </a:ext>
            </a:extLst>
          </p:cNvPr>
          <p:cNvSpPr txBox="1"/>
          <p:nvPr/>
        </p:nvSpPr>
        <p:spPr>
          <a:xfrm>
            <a:off x="3441158" y="173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8B4A4-5B1E-1B04-E2D4-97885E924F0E}"/>
              </a:ext>
            </a:extLst>
          </p:cNvPr>
          <p:cNvSpPr txBox="1"/>
          <p:nvPr/>
        </p:nvSpPr>
        <p:spPr>
          <a:xfrm>
            <a:off x="4448449" y="1792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3119C-C7A7-50F4-8DC4-B0EB40B259A9}"/>
              </a:ext>
            </a:extLst>
          </p:cNvPr>
          <p:cNvSpPr txBox="1"/>
          <p:nvPr/>
        </p:nvSpPr>
        <p:spPr>
          <a:xfrm>
            <a:off x="5272224" y="17602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F7DFA-1C2E-6BE9-10DC-856E9F91A685}"/>
              </a:ext>
            </a:extLst>
          </p:cNvPr>
          <p:cNvSpPr txBox="1"/>
          <p:nvPr/>
        </p:nvSpPr>
        <p:spPr>
          <a:xfrm>
            <a:off x="3216266" y="3110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46D87-8C44-A262-0BC2-6309DBDEC7FB}"/>
              </a:ext>
            </a:extLst>
          </p:cNvPr>
          <p:cNvSpPr txBox="1"/>
          <p:nvPr/>
        </p:nvSpPr>
        <p:spPr>
          <a:xfrm>
            <a:off x="230813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01CA1-9FD1-A6C0-0455-565978605140}"/>
              </a:ext>
            </a:extLst>
          </p:cNvPr>
          <p:cNvSpPr txBox="1"/>
          <p:nvPr/>
        </p:nvSpPr>
        <p:spPr>
          <a:xfrm>
            <a:off x="2648833" y="5321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2E7CA-3E97-C666-D91D-D9C39CF03A34}"/>
              </a:ext>
            </a:extLst>
          </p:cNvPr>
          <p:cNvSpPr txBox="1"/>
          <p:nvPr/>
        </p:nvSpPr>
        <p:spPr>
          <a:xfrm>
            <a:off x="4349310" y="5309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F89B53-6AEC-1067-A221-BDE6D234B073}"/>
              </a:ext>
            </a:extLst>
          </p:cNvPr>
          <p:cNvSpPr txBox="1"/>
          <p:nvPr/>
        </p:nvSpPr>
        <p:spPr>
          <a:xfrm>
            <a:off x="3950107" y="4253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D5EE-C7A2-2CFD-9A2A-3CF9B87BC544}"/>
              </a:ext>
            </a:extLst>
          </p:cNvPr>
          <p:cNvSpPr txBox="1"/>
          <p:nvPr/>
        </p:nvSpPr>
        <p:spPr>
          <a:xfrm>
            <a:off x="5226891" y="30477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0</a:t>
            </a:r>
            <a:endParaRPr kumimoji="1" lang="ja-JP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9A0C5-C111-E9AB-E11D-0075ED7A8E64}"/>
              </a:ext>
            </a:extLst>
          </p:cNvPr>
          <p:cNvSpPr txBox="1"/>
          <p:nvPr/>
        </p:nvSpPr>
        <p:spPr>
          <a:xfrm>
            <a:off x="1679732" y="32982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674-419D-1ED8-BC80-23DCB335C2D0}"/>
              </a:ext>
            </a:extLst>
          </p:cNvPr>
          <p:cNvSpPr txBox="1"/>
          <p:nvPr/>
        </p:nvSpPr>
        <p:spPr>
          <a:xfrm>
            <a:off x="3887866" y="3126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D6343-2084-5910-D094-55D1E29C88FD}"/>
              </a:ext>
            </a:extLst>
          </p:cNvPr>
          <p:cNvSpPr txBox="1"/>
          <p:nvPr/>
        </p:nvSpPr>
        <p:spPr>
          <a:xfrm>
            <a:off x="4662141" y="311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21579-9F04-7129-42B3-3386A1D3D965}"/>
              </a:ext>
            </a:extLst>
          </p:cNvPr>
          <p:cNvSpPr txBox="1"/>
          <p:nvPr/>
        </p:nvSpPr>
        <p:spPr>
          <a:xfrm>
            <a:off x="2453556" y="4184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8EADC-C9B5-252F-F0EA-5EDF7123B1BF}"/>
              </a:ext>
            </a:extLst>
          </p:cNvPr>
          <p:cNvSpPr txBox="1"/>
          <p:nvPr/>
        </p:nvSpPr>
        <p:spPr>
          <a:xfrm>
            <a:off x="4583779" y="4063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9D87F-AC1C-2F71-DABF-5F504857C035}"/>
              </a:ext>
            </a:extLst>
          </p:cNvPr>
          <p:cNvSpPr txBox="1"/>
          <p:nvPr/>
        </p:nvSpPr>
        <p:spPr>
          <a:xfrm>
            <a:off x="5153983" y="3969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ABF14-C96E-70DE-E910-CBBA1DACEFEC}"/>
              </a:ext>
            </a:extLst>
          </p:cNvPr>
          <p:cNvSpPr txBox="1"/>
          <p:nvPr/>
        </p:nvSpPr>
        <p:spPr>
          <a:xfrm>
            <a:off x="1677394" y="5124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6C3FD-50FB-93A8-5C90-2294B86B2924}"/>
              </a:ext>
            </a:extLst>
          </p:cNvPr>
          <p:cNvSpPr txBox="1"/>
          <p:nvPr/>
        </p:nvSpPr>
        <p:spPr>
          <a:xfrm>
            <a:off x="3393757" y="51372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F54CCD-3D86-CE52-A66A-4742E59D4930}"/>
              </a:ext>
            </a:extLst>
          </p:cNvPr>
          <p:cNvSpPr txBox="1"/>
          <p:nvPr/>
        </p:nvSpPr>
        <p:spPr>
          <a:xfrm>
            <a:off x="5248114" y="5213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D7A53FCE-1D82-74B8-FC94-4D8255ED6A44}"/>
              </a:ext>
            </a:extLst>
          </p:cNvPr>
          <p:cNvSpPr txBox="1"/>
          <p:nvPr/>
        </p:nvSpPr>
        <p:spPr>
          <a:xfrm>
            <a:off x="5113566" y="926574"/>
            <a:ext cx="2651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Categorical label</a:t>
            </a:r>
          </a:p>
          <a:p>
            <a:r>
              <a:rPr kumimoji="1" lang="en-US" altLang="ja-JP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endParaRPr kumimoji="1" lang="ja-JP" altLang="en-US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1183BF74-AD65-E00F-111D-CE6DD3B84AF4}"/>
              </a:ext>
            </a:extLst>
          </p:cNvPr>
          <p:cNvSpPr txBox="1"/>
          <p:nvPr/>
        </p:nvSpPr>
        <p:spPr>
          <a:xfrm>
            <a:off x="3201831" y="4092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</a:t>
            </a:r>
            <a:endParaRPr kumimoji="1" lang="ja-JP" altLang="en-US" b="1" dirty="0"/>
          </a:p>
        </p:txBody>
      </p:sp>
      <p:pic>
        <p:nvPicPr>
          <p:cNvPr id="3" name="Picture 16" descr="Cat Images - Free Download on Freepik">
            <a:extLst>
              <a:ext uri="{FF2B5EF4-FFF2-40B4-BE49-F238E27FC236}">
                <a16:creationId xmlns:a16="http://schemas.microsoft.com/office/drawing/2014/main" id="{C7398090-99EC-1727-1DEE-E56202FFB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15590" r="18632"/>
          <a:stretch/>
        </p:blipFill>
        <p:spPr bwMode="auto">
          <a:xfrm>
            <a:off x="7865942" y="2326946"/>
            <a:ext cx="1772025" cy="31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D2F484-ED14-30B7-48CF-13C745BEE5F9}"/>
              </a:ext>
            </a:extLst>
          </p:cNvPr>
          <p:cNvSpPr txBox="1"/>
          <p:nvPr/>
        </p:nvSpPr>
        <p:spPr>
          <a:xfrm>
            <a:off x="7970976" y="1301106"/>
            <a:ext cx="152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Test data</a:t>
            </a:r>
            <a:endParaRPr kumimoji="1" lang="ja-JP" altLang="en-US" sz="2800" b="1" dirty="0"/>
          </a:p>
        </p:txBody>
      </p:sp>
      <p:pic>
        <p:nvPicPr>
          <p:cNvPr id="27" name="Picture 4" descr="コンピューターを使うロボットのイラスト">
            <a:extLst>
              <a:ext uri="{FF2B5EF4-FFF2-40B4-BE49-F238E27FC236}">
                <a16:creationId xmlns:a16="http://schemas.microsoft.com/office/drawing/2014/main" id="{CF73EFAC-6A2B-051C-2F17-9ED1971A1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31870" y="4940745"/>
            <a:ext cx="1820899" cy="17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65216F86-26A2-8E7C-A681-D96CEC2C74A8}"/>
              </a:ext>
            </a:extLst>
          </p:cNvPr>
          <p:cNvSpPr/>
          <p:nvPr/>
        </p:nvSpPr>
        <p:spPr>
          <a:xfrm>
            <a:off x="9773231" y="4632924"/>
            <a:ext cx="893575" cy="445071"/>
          </a:xfrm>
          <a:prstGeom prst="wedgeRoundRectCallout">
            <a:avLst>
              <a:gd name="adj1" fmla="val 56452"/>
              <a:gd name="adj2" fmla="val 103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0!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30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1DC8-B1ED-1757-2C8B-93714689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Regression</a:t>
            </a:r>
            <a:endParaRPr kumimoji="1" lang="ja-JP" altLang="en-US" dirty="0"/>
          </a:p>
        </p:txBody>
      </p:sp>
      <p:pic>
        <p:nvPicPr>
          <p:cNvPr id="4098" name="Picture 2" descr="12 sets of various types of houses - Stock Illustration [77172299] - PIXTA">
            <a:extLst>
              <a:ext uri="{FF2B5EF4-FFF2-40B4-BE49-F238E27FC236}">
                <a16:creationId xmlns:a16="http://schemas.microsoft.com/office/drawing/2014/main" id="{CA5A9C33-1B9A-8794-CA02-9FB4A5386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58" y="1474839"/>
            <a:ext cx="6268283" cy="466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929B1-99AB-F28A-07A6-39E9ED39FB85}"/>
              </a:ext>
            </a:extLst>
          </p:cNvPr>
          <p:cNvSpPr txBox="1"/>
          <p:nvPr/>
        </p:nvSpPr>
        <p:spPr>
          <a:xfrm>
            <a:off x="3560631" y="15641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300k</a:t>
            </a:r>
            <a:endParaRPr kumimoji="1" lang="ja-JP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D3D4D-93D2-1CEC-B75D-32041795AE32}"/>
              </a:ext>
            </a:extLst>
          </p:cNvPr>
          <p:cNvSpPr txBox="1"/>
          <p:nvPr/>
        </p:nvSpPr>
        <p:spPr>
          <a:xfrm>
            <a:off x="5218350" y="1735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800k</a:t>
            </a:r>
            <a:endParaRPr kumimoji="1" lang="ja-JP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B3834-77F2-CC93-E787-7188781A4962}"/>
              </a:ext>
            </a:extLst>
          </p:cNvPr>
          <p:cNvSpPr txBox="1"/>
          <p:nvPr/>
        </p:nvSpPr>
        <p:spPr>
          <a:xfrm>
            <a:off x="6626898" y="16528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400k</a:t>
            </a:r>
            <a:endParaRPr kumimoji="1" lang="ja-JP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E20C7-E293-7C53-89C1-72FC6DE16A94}"/>
              </a:ext>
            </a:extLst>
          </p:cNvPr>
          <p:cNvSpPr txBox="1"/>
          <p:nvPr/>
        </p:nvSpPr>
        <p:spPr>
          <a:xfrm>
            <a:off x="8133029" y="16528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240k</a:t>
            </a:r>
            <a:endParaRPr kumimoji="1" lang="ja-JP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E3B8B-EEC5-4028-80AD-C348170FF8B0}"/>
              </a:ext>
            </a:extLst>
          </p:cNvPr>
          <p:cNvSpPr txBox="1"/>
          <p:nvPr/>
        </p:nvSpPr>
        <p:spPr>
          <a:xfrm>
            <a:off x="8209720" y="2936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450k</a:t>
            </a:r>
            <a:endParaRPr kumimoji="1" lang="ja-JP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AFF89-49D8-95F9-4708-B19D4571F455}"/>
              </a:ext>
            </a:extLst>
          </p:cNvPr>
          <p:cNvSpPr txBox="1"/>
          <p:nvPr/>
        </p:nvSpPr>
        <p:spPr>
          <a:xfrm>
            <a:off x="6377727" y="3059668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1M</a:t>
            </a:r>
            <a:endParaRPr kumimoji="1" lang="ja-JP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2FFDA-E730-20BD-DB9B-1CA621DF9FF2}"/>
              </a:ext>
            </a:extLst>
          </p:cNvPr>
          <p:cNvSpPr txBox="1"/>
          <p:nvPr/>
        </p:nvSpPr>
        <p:spPr>
          <a:xfrm>
            <a:off x="5044076" y="28950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500k</a:t>
            </a:r>
            <a:endParaRPr kumimoji="1" lang="ja-JP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E0A91-1247-DFFA-30ED-6617FA1DD8AC}"/>
              </a:ext>
            </a:extLst>
          </p:cNvPr>
          <p:cNvSpPr txBox="1"/>
          <p:nvPr/>
        </p:nvSpPr>
        <p:spPr>
          <a:xfrm>
            <a:off x="3560631" y="29807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800k</a:t>
            </a:r>
            <a:endParaRPr kumimoji="1" lang="ja-JP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A22F1-65EE-83B9-C34C-417AE7358A79}"/>
              </a:ext>
            </a:extLst>
          </p:cNvPr>
          <p:cNvSpPr txBox="1"/>
          <p:nvPr/>
        </p:nvSpPr>
        <p:spPr>
          <a:xfrm>
            <a:off x="3513436" y="4263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680k</a:t>
            </a:r>
            <a:endParaRPr kumimoji="1" lang="ja-JP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233A3-F937-45BE-89A5-72F12BFFA2B1}"/>
              </a:ext>
            </a:extLst>
          </p:cNvPr>
          <p:cNvSpPr txBox="1"/>
          <p:nvPr/>
        </p:nvSpPr>
        <p:spPr>
          <a:xfrm>
            <a:off x="5293247" y="42670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620k</a:t>
            </a:r>
            <a:endParaRPr kumimoji="1" lang="ja-JP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170A32-E9A5-989F-4B01-19D828BEBBC9}"/>
              </a:ext>
            </a:extLst>
          </p:cNvPr>
          <p:cNvSpPr txBox="1"/>
          <p:nvPr/>
        </p:nvSpPr>
        <p:spPr>
          <a:xfrm>
            <a:off x="6574716" y="42867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350k</a:t>
            </a:r>
            <a:endParaRPr kumimoji="1" lang="ja-JP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60AD6F-9F16-0A2F-1311-2B540DB0FA6C}"/>
              </a:ext>
            </a:extLst>
          </p:cNvPr>
          <p:cNvSpPr txBox="1"/>
          <p:nvPr/>
        </p:nvSpPr>
        <p:spPr>
          <a:xfrm>
            <a:off x="8772154" y="1227022"/>
            <a:ext cx="2527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Numerical label</a:t>
            </a:r>
          </a:p>
          <a:p>
            <a:r>
              <a:rPr kumimoji="1" lang="en-US" altLang="ja-JP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endParaRPr kumimoji="1" lang="ja-JP" altLang="en-US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4" descr="コンピューターを使うロボットのイラスト">
            <a:extLst>
              <a:ext uri="{FF2B5EF4-FFF2-40B4-BE49-F238E27FC236}">
                <a16:creationId xmlns:a16="http://schemas.microsoft.com/office/drawing/2014/main" id="{668AA525-A472-07D3-8688-1F617C5F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31870" y="4940745"/>
            <a:ext cx="1820899" cy="17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314BD88-540D-53BA-E48B-ABC143816182}"/>
              </a:ext>
            </a:extLst>
          </p:cNvPr>
          <p:cNvSpPr/>
          <p:nvPr/>
        </p:nvSpPr>
        <p:spPr>
          <a:xfrm>
            <a:off x="9405257" y="4416880"/>
            <a:ext cx="1261549" cy="661116"/>
          </a:xfrm>
          <a:prstGeom prst="wedgeRoundRectCallout">
            <a:avLst>
              <a:gd name="adj1" fmla="val 56452"/>
              <a:gd name="adj2" fmla="val 103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Last one is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ja-JP" altLang="en-US" dirty="0">
                <a:solidFill>
                  <a:schemeClr val="tx1"/>
                </a:solidFill>
              </a:rPr>
              <a:t>€</a:t>
            </a:r>
            <a:r>
              <a:rPr kumimoji="1" lang="en-US" altLang="ja-JP" dirty="0">
                <a:solidFill>
                  <a:schemeClr val="tx1"/>
                </a:solidFill>
              </a:rPr>
              <a:t> 500k…?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94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C2CC-16EF-0752-3A24-890F82CB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Hands-on machine learning: iris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EB0DCF-ED88-A80B-33C6-BDEC121B2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2" y="1408113"/>
            <a:ext cx="12089136" cy="5449887"/>
          </a:xfrm>
        </p:spPr>
      </p:pic>
    </p:spTree>
    <p:extLst>
      <p:ext uri="{BB962C8B-B14F-4D97-AF65-F5344CB8AC3E}">
        <p14:creationId xmlns:p14="http://schemas.microsoft.com/office/powerpoint/2010/main" val="342608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ing template.potx" id="{952B7E0A-D15A-472F-A24E-3701F581B305}" vid="{4A2E8960-71CC-4B26-9D7E-BB93D220DC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coding template</Template>
  <TotalTime>2753</TotalTime>
  <Words>760</Words>
  <Application>Microsoft Office PowerPoint</Application>
  <PresentationFormat>Widescreen</PresentationFormat>
  <Paragraphs>240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Consolas</vt:lpstr>
      <vt:lpstr>Office Theme</vt:lpstr>
      <vt:lpstr>Coding seminar</vt:lpstr>
      <vt:lpstr>Textbooks/references</vt:lpstr>
      <vt:lpstr>Machine learning procedure</vt:lpstr>
      <vt:lpstr>2 direction to use</vt:lpstr>
      <vt:lpstr>Supervised learning</vt:lpstr>
      <vt:lpstr>Unsupervised learning</vt:lpstr>
      <vt:lpstr>Classification</vt:lpstr>
      <vt:lpstr>Regression</vt:lpstr>
      <vt:lpstr>Hands-on machine learning: iris</vt:lpstr>
      <vt:lpstr>Visualize whole database</vt:lpstr>
      <vt:lpstr>Train test split</vt:lpstr>
      <vt:lpstr>Label transform</vt:lpstr>
      <vt:lpstr>Define model and fit</vt:lpstr>
      <vt:lpstr>Model accuracy to train data</vt:lpstr>
      <vt:lpstr>Prediction with test data</vt:lpstr>
      <vt:lpstr>Confusion matrix / visualization</vt:lpstr>
      <vt:lpstr>Model analysis: feature importance</vt:lpstr>
      <vt:lpstr>Model analysis: plot tree</vt:lpstr>
      <vt:lpstr>Feature engineering: PCA</vt:lpstr>
      <vt:lpstr>Other models</vt:lpstr>
      <vt:lpstr>LightGBM</vt:lpstr>
      <vt:lpstr>What is this?</vt:lpstr>
      <vt:lpstr>Strong, simple to use, flexible</vt:lpstr>
      <vt:lpstr>Demo: California house price data</vt:lpstr>
      <vt:lpstr>Visualization</vt:lpstr>
      <vt:lpstr>Set up the model, train</vt:lpstr>
      <vt:lpstr>Score LGBM vs. DecisionTree</vt:lpstr>
      <vt:lpstr>Hyperparameters</vt:lpstr>
      <vt:lpstr>Lot of hyperparameters…</vt:lpstr>
      <vt:lpstr>Hyperparameter tuning</vt:lpstr>
      <vt:lpstr>Validation dataset</vt:lpstr>
      <vt:lpstr>Learning curve</vt:lpstr>
      <vt:lpstr>Cross validation</vt:lpstr>
      <vt:lpstr>SHAP</vt:lpstr>
      <vt:lpstr>Neural network: PyTorch / TensorFlow</vt:lpstr>
      <vt:lpstr>Hands-on: MNIST</vt:lpstr>
      <vt:lpstr>Build a model, set functions, compile</vt:lpstr>
      <vt:lpstr>What are these layers?</vt:lpstr>
      <vt:lpstr>Fit</vt:lpstr>
      <vt:lpstr>Evaluate</vt:lpstr>
      <vt:lpstr>Do you need more power?</vt:lpstr>
      <vt:lpstr>More keywords…</vt:lpstr>
      <vt:lpstr>Kaggle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seminar</dc:title>
  <dc:creator>Ikue Hirata</dc:creator>
  <cp:lastModifiedBy>Ikue Hirata</cp:lastModifiedBy>
  <cp:revision>4</cp:revision>
  <dcterms:created xsi:type="dcterms:W3CDTF">2023-07-10T12:16:53Z</dcterms:created>
  <dcterms:modified xsi:type="dcterms:W3CDTF">2023-07-28T08:43:51Z</dcterms:modified>
</cp:coreProperties>
</file>